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9" r:id="rId1"/>
    <p:sldMasterId id="2147483733" r:id="rId2"/>
  </p:sldMasterIdLst>
  <p:notesMasterIdLst>
    <p:notesMasterId r:id="rId88"/>
  </p:notesMasterIdLst>
  <p:sldIdLst>
    <p:sldId id="256" r:id="rId3"/>
    <p:sldId id="258" r:id="rId4"/>
    <p:sldId id="345" r:id="rId5"/>
    <p:sldId id="346" r:id="rId6"/>
    <p:sldId id="347" r:id="rId7"/>
    <p:sldId id="259" r:id="rId8"/>
    <p:sldId id="260" r:id="rId9"/>
    <p:sldId id="261" r:id="rId10"/>
    <p:sldId id="263"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48" r:id="rId58"/>
    <p:sldId id="349"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Lst>
  <p:sldSz cx="9144000" cy="6858000" type="screen4x3"/>
  <p:notesSz cx="6858000" cy="9144000"/>
  <p:defaultTextStyle>
    <a:defPPr>
      <a:defRPr lang="sv-SE"/>
    </a:defPPr>
    <a:lvl1pPr marL="0" algn="l" defTabSz="912931" rtl="0" eaLnBrk="1" latinLnBrk="0" hangingPunct="1">
      <a:defRPr sz="1800" kern="1200">
        <a:solidFill>
          <a:schemeClr val="tx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DAAE7C-88CC-4D14-BD66-B2415EEB2943}">
          <p14:sldIdLst>
            <p14:sldId id="256"/>
            <p14:sldId id="258"/>
          </p14:sldIdLst>
        </p14:section>
        <p14:section name="Loading the Library" id="{3773F307-288B-4D06-8A6D-0734032F104E}">
          <p14:sldIdLst>
            <p14:sldId id="345"/>
            <p14:sldId id="346"/>
            <p14:sldId id="347"/>
          </p14:sldIdLst>
        </p14:section>
        <p14:section name="Library Introduction" id="{AE526487-3033-4E63-BCC9-1FCE69A5C2AE}">
          <p14:sldIdLst>
            <p14:sldId id="259"/>
            <p14:sldId id="260"/>
            <p14:sldId id="261"/>
            <p14:sldId id="263"/>
          </p14:sldIdLst>
        </p14:section>
        <p14:section name="Example 1" id="{700AEBA2-7108-4172-928A-DB13E5DCCAC2}">
          <p14:sldIdLst>
            <p14:sldId id="268"/>
            <p14:sldId id="269"/>
            <p14:sldId id="270"/>
            <p14:sldId id="271"/>
            <p14:sldId id="272"/>
            <p14:sldId id="273"/>
            <p14:sldId id="274"/>
            <p14:sldId id="275"/>
            <p14:sldId id="276"/>
            <p14:sldId id="277"/>
            <p14:sldId id="278"/>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2"/>
            <p14:sldId id="303"/>
            <p14:sldId id="304"/>
            <p14:sldId id="305"/>
            <p14:sldId id="306"/>
            <p14:sldId id="307"/>
          </p14:sldIdLst>
        </p14:section>
        <p14:section name="Example 2" id="{3CE5AE44-140C-4852-99DE-8C95076CDF87}">
          <p14:sldIdLst>
            <p14:sldId id="308"/>
            <p14:sldId id="309"/>
            <p14:sldId id="310"/>
            <p14:sldId id="311"/>
            <p14:sldId id="312"/>
            <p14:sldId id="313"/>
            <p14:sldId id="314"/>
            <p14:sldId id="315"/>
            <p14:sldId id="348"/>
            <p14:sldId id="349"/>
            <p14:sldId id="317"/>
            <p14:sldId id="318"/>
          </p14:sldIdLst>
        </p14:section>
        <p14:section name="Example 3" id="{BF7E5048-7DFC-457C-8C78-E8E686D393C4}">
          <p14:sldIdLst>
            <p14:sldId id="319"/>
            <p14:sldId id="320"/>
            <p14:sldId id="321"/>
            <p14:sldId id="322"/>
            <p14:sldId id="323"/>
            <p14:sldId id="324"/>
          </p14:sldIdLst>
        </p14:section>
        <p14:section name="Preparatory Homework" id="{DD980DB5-DFA7-4B15-BB13-2CEDE21DD5D6}">
          <p14:sldIdLst>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5" autoAdjust="0"/>
    <p:restoredTop sz="93233" autoAdjust="0"/>
  </p:normalViewPr>
  <p:slideViewPr>
    <p:cSldViewPr>
      <p:cViewPr varScale="1">
        <p:scale>
          <a:sx n="106" d="100"/>
          <a:sy n="106" d="100"/>
        </p:scale>
        <p:origin x="1572" y="96"/>
      </p:cViewPr>
      <p:guideLst>
        <p:guide orient="horz" pos="2160"/>
        <p:guide pos="288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FD2BD5-921C-439E-8DFF-A4F61DE909D5}" type="datetimeFigureOut">
              <a:rPr lang="en-US" smtClean="0"/>
              <a:t>11/14/2016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FD65BD-889F-459F-9228-0DCC861F694A}" type="slidenum">
              <a:rPr lang="en-US" smtClean="0"/>
              <a:t>‹#›</a:t>
            </a:fld>
            <a:endParaRPr lang="en-US"/>
          </a:p>
        </p:txBody>
      </p:sp>
    </p:spTree>
    <p:extLst>
      <p:ext uri="{BB962C8B-B14F-4D97-AF65-F5344CB8AC3E}">
        <p14:creationId xmlns:p14="http://schemas.microsoft.com/office/powerpoint/2010/main" val="957241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to</a:t>
            </a:r>
            <a:r>
              <a:rPr lang="en-US" baseline="0" dirty="0"/>
              <a:t> central station</a:t>
            </a:r>
          </a:p>
          <a:p>
            <a:r>
              <a:rPr lang="en-US" baseline="0" dirty="0"/>
              <a:t>Take line 3 or line 4 to </a:t>
            </a:r>
            <a:r>
              <a:rPr lang="en-US" baseline="0" dirty="0" err="1"/>
              <a:t>Nyl</a:t>
            </a:r>
            <a:r>
              <a:rPr lang="en-US" baseline="0" dirty="0"/>
              <a:t>… (</a:t>
            </a:r>
            <a:r>
              <a:rPr lang="en-US" baseline="0" dirty="0" err="1"/>
              <a:t>Stattnet</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2E16607F-F682-4ACC-9B48-EA7CEBC48E5D}" type="slidenum">
              <a:rPr lang="en-US" smtClean="0"/>
              <a:pPr>
                <a:defRPr/>
              </a:pPr>
              <a:t>1</a:t>
            </a:fld>
            <a:endParaRPr lang="en-US" dirty="0"/>
          </a:p>
        </p:txBody>
      </p:sp>
    </p:spTree>
    <p:extLst>
      <p:ext uri="{BB962C8B-B14F-4D97-AF65-F5344CB8AC3E}">
        <p14:creationId xmlns:p14="http://schemas.microsoft.com/office/powerpoint/2010/main" val="389149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13</a:t>
            </a:fld>
            <a:endParaRPr lang="en-US" dirty="0"/>
          </a:p>
        </p:txBody>
      </p:sp>
    </p:spTree>
    <p:extLst>
      <p:ext uri="{BB962C8B-B14F-4D97-AF65-F5344CB8AC3E}">
        <p14:creationId xmlns:p14="http://schemas.microsoft.com/office/powerpoint/2010/main" val="121184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14</a:t>
            </a:fld>
            <a:endParaRPr lang="en-US" dirty="0"/>
          </a:p>
        </p:txBody>
      </p:sp>
    </p:spTree>
    <p:extLst>
      <p:ext uri="{BB962C8B-B14F-4D97-AF65-F5344CB8AC3E}">
        <p14:creationId xmlns:p14="http://schemas.microsoft.com/office/powerpoint/2010/main" val="166324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15</a:t>
            </a:fld>
            <a:endParaRPr lang="en-US" dirty="0"/>
          </a:p>
        </p:txBody>
      </p:sp>
    </p:spTree>
    <p:extLst>
      <p:ext uri="{BB962C8B-B14F-4D97-AF65-F5344CB8AC3E}">
        <p14:creationId xmlns:p14="http://schemas.microsoft.com/office/powerpoint/2010/main" val="1227328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16</a:t>
            </a:fld>
            <a:endParaRPr lang="en-US" dirty="0"/>
          </a:p>
        </p:txBody>
      </p:sp>
    </p:spTree>
    <p:extLst>
      <p:ext uri="{BB962C8B-B14F-4D97-AF65-F5344CB8AC3E}">
        <p14:creationId xmlns:p14="http://schemas.microsoft.com/office/powerpoint/2010/main" val="297626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17</a:t>
            </a:fld>
            <a:endParaRPr lang="en-US" dirty="0"/>
          </a:p>
        </p:txBody>
      </p:sp>
    </p:spTree>
    <p:extLst>
      <p:ext uri="{BB962C8B-B14F-4D97-AF65-F5344CB8AC3E}">
        <p14:creationId xmlns:p14="http://schemas.microsoft.com/office/powerpoint/2010/main" val="163238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18</a:t>
            </a:fld>
            <a:endParaRPr lang="en-US" dirty="0"/>
          </a:p>
        </p:txBody>
      </p:sp>
    </p:spTree>
    <p:extLst>
      <p:ext uri="{BB962C8B-B14F-4D97-AF65-F5344CB8AC3E}">
        <p14:creationId xmlns:p14="http://schemas.microsoft.com/office/powerpoint/2010/main" val="3070460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19</a:t>
            </a:fld>
            <a:endParaRPr lang="en-US" dirty="0"/>
          </a:p>
        </p:txBody>
      </p:sp>
    </p:spTree>
    <p:extLst>
      <p:ext uri="{BB962C8B-B14F-4D97-AF65-F5344CB8AC3E}">
        <p14:creationId xmlns:p14="http://schemas.microsoft.com/office/powerpoint/2010/main" val="186832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20</a:t>
            </a:fld>
            <a:endParaRPr lang="en-US" dirty="0"/>
          </a:p>
        </p:txBody>
      </p:sp>
    </p:spTree>
    <p:extLst>
      <p:ext uri="{BB962C8B-B14F-4D97-AF65-F5344CB8AC3E}">
        <p14:creationId xmlns:p14="http://schemas.microsoft.com/office/powerpoint/2010/main" val="99138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21</a:t>
            </a:fld>
            <a:endParaRPr lang="en-US" dirty="0"/>
          </a:p>
        </p:txBody>
      </p:sp>
    </p:spTree>
    <p:extLst>
      <p:ext uri="{BB962C8B-B14F-4D97-AF65-F5344CB8AC3E}">
        <p14:creationId xmlns:p14="http://schemas.microsoft.com/office/powerpoint/2010/main" val="1572076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22</a:t>
            </a:fld>
            <a:endParaRPr lang="en-US" dirty="0"/>
          </a:p>
        </p:txBody>
      </p:sp>
    </p:spTree>
    <p:extLst>
      <p:ext uri="{BB962C8B-B14F-4D97-AF65-F5344CB8AC3E}">
        <p14:creationId xmlns:p14="http://schemas.microsoft.com/office/powerpoint/2010/main" val="2678567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a:t>
            </a:fld>
            <a:endParaRPr lang="en-US" dirty="0"/>
          </a:p>
        </p:txBody>
      </p:sp>
    </p:spTree>
    <p:extLst>
      <p:ext uri="{BB962C8B-B14F-4D97-AF65-F5344CB8AC3E}">
        <p14:creationId xmlns:p14="http://schemas.microsoft.com/office/powerpoint/2010/main" val="457804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23</a:t>
            </a:fld>
            <a:endParaRPr lang="en-US" dirty="0"/>
          </a:p>
        </p:txBody>
      </p:sp>
    </p:spTree>
    <p:extLst>
      <p:ext uri="{BB962C8B-B14F-4D97-AF65-F5344CB8AC3E}">
        <p14:creationId xmlns:p14="http://schemas.microsoft.com/office/powerpoint/2010/main" val="400693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24</a:t>
            </a:fld>
            <a:endParaRPr lang="en-US" dirty="0"/>
          </a:p>
        </p:txBody>
      </p:sp>
    </p:spTree>
    <p:extLst>
      <p:ext uri="{BB962C8B-B14F-4D97-AF65-F5344CB8AC3E}">
        <p14:creationId xmlns:p14="http://schemas.microsoft.com/office/powerpoint/2010/main" val="767483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25</a:t>
            </a:fld>
            <a:endParaRPr lang="en-US" dirty="0"/>
          </a:p>
        </p:txBody>
      </p:sp>
    </p:spTree>
    <p:extLst>
      <p:ext uri="{BB962C8B-B14F-4D97-AF65-F5344CB8AC3E}">
        <p14:creationId xmlns:p14="http://schemas.microsoft.com/office/powerpoint/2010/main" val="142767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26</a:t>
            </a:fld>
            <a:endParaRPr lang="en-US" dirty="0"/>
          </a:p>
        </p:txBody>
      </p:sp>
    </p:spTree>
    <p:extLst>
      <p:ext uri="{BB962C8B-B14F-4D97-AF65-F5344CB8AC3E}">
        <p14:creationId xmlns:p14="http://schemas.microsoft.com/office/powerpoint/2010/main" val="581500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27</a:t>
            </a:fld>
            <a:endParaRPr lang="en-US" dirty="0"/>
          </a:p>
        </p:txBody>
      </p:sp>
    </p:spTree>
    <p:extLst>
      <p:ext uri="{BB962C8B-B14F-4D97-AF65-F5344CB8AC3E}">
        <p14:creationId xmlns:p14="http://schemas.microsoft.com/office/powerpoint/2010/main" val="1279990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28</a:t>
            </a:fld>
            <a:endParaRPr lang="en-US" dirty="0"/>
          </a:p>
        </p:txBody>
      </p:sp>
    </p:spTree>
    <p:extLst>
      <p:ext uri="{BB962C8B-B14F-4D97-AF65-F5344CB8AC3E}">
        <p14:creationId xmlns:p14="http://schemas.microsoft.com/office/powerpoint/2010/main" val="2453793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29</a:t>
            </a:fld>
            <a:endParaRPr lang="en-US" dirty="0"/>
          </a:p>
        </p:txBody>
      </p:sp>
    </p:spTree>
    <p:extLst>
      <p:ext uri="{BB962C8B-B14F-4D97-AF65-F5344CB8AC3E}">
        <p14:creationId xmlns:p14="http://schemas.microsoft.com/office/powerpoint/2010/main" val="426321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30</a:t>
            </a:fld>
            <a:endParaRPr lang="en-US" dirty="0"/>
          </a:p>
        </p:txBody>
      </p:sp>
    </p:spTree>
    <p:extLst>
      <p:ext uri="{BB962C8B-B14F-4D97-AF65-F5344CB8AC3E}">
        <p14:creationId xmlns:p14="http://schemas.microsoft.com/office/powerpoint/2010/main" val="3281017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31</a:t>
            </a:fld>
            <a:endParaRPr lang="en-US" dirty="0"/>
          </a:p>
        </p:txBody>
      </p:sp>
    </p:spTree>
    <p:extLst>
      <p:ext uri="{BB962C8B-B14F-4D97-AF65-F5344CB8AC3E}">
        <p14:creationId xmlns:p14="http://schemas.microsoft.com/office/powerpoint/2010/main" val="370779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32</a:t>
            </a:fld>
            <a:endParaRPr lang="en-US" dirty="0"/>
          </a:p>
        </p:txBody>
      </p:sp>
    </p:spTree>
    <p:extLst>
      <p:ext uri="{BB962C8B-B14F-4D97-AF65-F5344CB8AC3E}">
        <p14:creationId xmlns:p14="http://schemas.microsoft.com/office/powerpoint/2010/main" val="3615471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a:t>
            </a:fld>
            <a:endParaRPr lang="en-US" dirty="0"/>
          </a:p>
        </p:txBody>
      </p:sp>
    </p:spTree>
    <p:extLst>
      <p:ext uri="{BB962C8B-B14F-4D97-AF65-F5344CB8AC3E}">
        <p14:creationId xmlns:p14="http://schemas.microsoft.com/office/powerpoint/2010/main" val="2549947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33</a:t>
            </a:fld>
            <a:endParaRPr lang="en-US" dirty="0"/>
          </a:p>
        </p:txBody>
      </p:sp>
    </p:spTree>
    <p:extLst>
      <p:ext uri="{BB962C8B-B14F-4D97-AF65-F5344CB8AC3E}">
        <p14:creationId xmlns:p14="http://schemas.microsoft.com/office/powerpoint/2010/main" val="99095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34</a:t>
            </a:fld>
            <a:endParaRPr lang="en-US" dirty="0"/>
          </a:p>
        </p:txBody>
      </p:sp>
    </p:spTree>
    <p:extLst>
      <p:ext uri="{BB962C8B-B14F-4D97-AF65-F5344CB8AC3E}">
        <p14:creationId xmlns:p14="http://schemas.microsoft.com/office/powerpoint/2010/main" val="2043725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35</a:t>
            </a:fld>
            <a:endParaRPr lang="en-US" dirty="0"/>
          </a:p>
        </p:txBody>
      </p:sp>
    </p:spTree>
    <p:extLst>
      <p:ext uri="{BB962C8B-B14F-4D97-AF65-F5344CB8AC3E}">
        <p14:creationId xmlns:p14="http://schemas.microsoft.com/office/powerpoint/2010/main" val="3832012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36</a:t>
            </a:fld>
            <a:endParaRPr lang="en-US" dirty="0"/>
          </a:p>
        </p:txBody>
      </p:sp>
    </p:spTree>
    <p:extLst>
      <p:ext uri="{BB962C8B-B14F-4D97-AF65-F5344CB8AC3E}">
        <p14:creationId xmlns:p14="http://schemas.microsoft.com/office/powerpoint/2010/main" val="2244125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37</a:t>
            </a:fld>
            <a:endParaRPr lang="en-US" dirty="0"/>
          </a:p>
        </p:txBody>
      </p:sp>
    </p:spTree>
    <p:extLst>
      <p:ext uri="{BB962C8B-B14F-4D97-AF65-F5344CB8AC3E}">
        <p14:creationId xmlns:p14="http://schemas.microsoft.com/office/powerpoint/2010/main" val="233238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38</a:t>
            </a:fld>
            <a:endParaRPr lang="en-US" dirty="0"/>
          </a:p>
        </p:txBody>
      </p:sp>
    </p:spTree>
    <p:extLst>
      <p:ext uri="{BB962C8B-B14F-4D97-AF65-F5344CB8AC3E}">
        <p14:creationId xmlns:p14="http://schemas.microsoft.com/office/powerpoint/2010/main" val="2124513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39</a:t>
            </a:fld>
            <a:endParaRPr lang="en-US" dirty="0"/>
          </a:p>
        </p:txBody>
      </p:sp>
    </p:spTree>
    <p:extLst>
      <p:ext uri="{BB962C8B-B14F-4D97-AF65-F5344CB8AC3E}">
        <p14:creationId xmlns:p14="http://schemas.microsoft.com/office/powerpoint/2010/main" val="328082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40</a:t>
            </a:fld>
            <a:endParaRPr lang="en-US" dirty="0"/>
          </a:p>
        </p:txBody>
      </p:sp>
    </p:spTree>
    <p:extLst>
      <p:ext uri="{BB962C8B-B14F-4D97-AF65-F5344CB8AC3E}">
        <p14:creationId xmlns:p14="http://schemas.microsoft.com/office/powerpoint/2010/main" val="1836753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41</a:t>
            </a:fld>
            <a:endParaRPr lang="en-US" dirty="0"/>
          </a:p>
        </p:txBody>
      </p:sp>
    </p:spTree>
    <p:extLst>
      <p:ext uri="{BB962C8B-B14F-4D97-AF65-F5344CB8AC3E}">
        <p14:creationId xmlns:p14="http://schemas.microsoft.com/office/powerpoint/2010/main" val="1177204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42</a:t>
            </a:fld>
            <a:endParaRPr lang="en-US" dirty="0"/>
          </a:p>
        </p:txBody>
      </p:sp>
    </p:spTree>
    <p:extLst>
      <p:ext uri="{BB962C8B-B14F-4D97-AF65-F5344CB8AC3E}">
        <p14:creationId xmlns:p14="http://schemas.microsoft.com/office/powerpoint/2010/main" val="406050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7</a:t>
            </a:fld>
            <a:endParaRPr lang="en-US" dirty="0"/>
          </a:p>
        </p:txBody>
      </p:sp>
    </p:spTree>
    <p:extLst>
      <p:ext uri="{BB962C8B-B14F-4D97-AF65-F5344CB8AC3E}">
        <p14:creationId xmlns:p14="http://schemas.microsoft.com/office/powerpoint/2010/main" val="2713933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43</a:t>
            </a:fld>
            <a:endParaRPr lang="en-US" dirty="0"/>
          </a:p>
        </p:txBody>
      </p:sp>
    </p:spTree>
    <p:extLst>
      <p:ext uri="{BB962C8B-B14F-4D97-AF65-F5344CB8AC3E}">
        <p14:creationId xmlns:p14="http://schemas.microsoft.com/office/powerpoint/2010/main" val="1772269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44</a:t>
            </a:fld>
            <a:endParaRPr lang="en-US" dirty="0"/>
          </a:p>
        </p:txBody>
      </p:sp>
    </p:spTree>
    <p:extLst>
      <p:ext uri="{BB962C8B-B14F-4D97-AF65-F5344CB8AC3E}">
        <p14:creationId xmlns:p14="http://schemas.microsoft.com/office/powerpoint/2010/main" val="706020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45</a:t>
            </a:fld>
            <a:endParaRPr lang="en-US" dirty="0"/>
          </a:p>
        </p:txBody>
      </p:sp>
    </p:spTree>
    <p:extLst>
      <p:ext uri="{BB962C8B-B14F-4D97-AF65-F5344CB8AC3E}">
        <p14:creationId xmlns:p14="http://schemas.microsoft.com/office/powerpoint/2010/main" val="1573751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46</a:t>
            </a:fld>
            <a:endParaRPr lang="en-US" dirty="0"/>
          </a:p>
        </p:txBody>
      </p:sp>
    </p:spTree>
    <p:extLst>
      <p:ext uri="{BB962C8B-B14F-4D97-AF65-F5344CB8AC3E}">
        <p14:creationId xmlns:p14="http://schemas.microsoft.com/office/powerpoint/2010/main" val="1917063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47</a:t>
            </a:fld>
            <a:endParaRPr lang="en-US" dirty="0"/>
          </a:p>
        </p:txBody>
      </p:sp>
    </p:spTree>
    <p:extLst>
      <p:ext uri="{BB962C8B-B14F-4D97-AF65-F5344CB8AC3E}">
        <p14:creationId xmlns:p14="http://schemas.microsoft.com/office/powerpoint/2010/main" val="171051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48</a:t>
            </a:fld>
            <a:endParaRPr lang="en-US" dirty="0"/>
          </a:p>
        </p:txBody>
      </p:sp>
    </p:spTree>
    <p:extLst>
      <p:ext uri="{BB962C8B-B14F-4D97-AF65-F5344CB8AC3E}">
        <p14:creationId xmlns:p14="http://schemas.microsoft.com/office/powerpoint/2010/main" val="1002038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49</a:t>
            </a:fld>
            <a:endParaRPr lang="en-US" dirty="0"/>
          </a:p>
        </p:txBody>
      </p:sp>
    </p:spTree>
    <p:extLst>
      <p:ext uri="{BB962C8B-B14F-4D97-AF65-F5344CB8AC3E}">
        <p14:creationId xmlns:p14="http://schemas.microsoft.com/office/powerpoint/2010/main" val="2466315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50</a:t>
            </a:fld>
            <a:endParaRPr lang="en-US" dirty="0"/>
          </a:p>
        </p:txBody>
      </p:sp>
    </p:spTree>
    <p:extLst>
      <p:ext uri="{BB962C8B-B14F-4D97-AF65-F5344CB8AC3E}">
        <p14:creationId xmlns:p14="http://schemas.microsoft.com/office/powerpoint/2010/main" val="224167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51</a:t>
            </a:fld>
            <a:endParaRPr lang="en-US" dirty="0"/>
          </a:p>
        </p:txBody>
      </p:sp>
    </p:spTree>
    <p:extLst>
      <p:ext uri="{BB962C8B-B14F-4D97-AF65-F5344CB8AC3E}">
        <p14:creationId xmlns:p14="http://schemas.microsoft.com/office/powerpoint/2010/main" val="28903750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52</a:t>
            </a:fld>
            <a:endParaRPr lang="en-US" dirty="0"/>
          </a:p>
        </p:txBody>
      </p:sp>
    </p:spTree>
    <p:extLst>
      <p:ext uri="{BB962C8B-B14F-4D97-AF65-F5344CB8AC3E}">
        <p14:creationId xmlns:p14="http://schemas.microsoft.com/office/powerpoint/2010/main" val="41801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8</a:t>
            </a:fld>
            <a:endParaRPr lang="en-US" dirty="0"/>
          </a:p>
        </p:txBody>
      </p:sp>
    </p:spTree>
    <p:extLst>
      <p:ext uri="{BB962C8B-B14F-4D97-AF65-F5344CB8AC3E}">
        <p14:creationId xmlns:p14="http://schemas.microsoft.com/office/powerpoint/2010/main" val="3332716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53</a:t>
            </a:fld>
            <a:endParaRPr lang="en-US" dirty="0"/>
          </a:p>
        </p:txBody>
      </p:sp>
    </p:spTree>
    <p:extLst>
      <p:ext uri="{BB962C8B-B14F-4D97-AF65-F5344CB8AC3E}">
        <p14:creationId xmlns:p14="http://schemas.microsoft.com/office/powerpoint/2010/main" val="1213940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54</a:t>
            </a:fld>
            <a:endParaRPr lang="en-US" dirty="0"/>
          </a:p>
        </p:txBody>
      </p:sp>
    </p:spTree>
    <p:extLst>
      <p:ext uri="{BB962C8B-B14F-4D97-AF65-F5344CB8AC3E}">
        <p14:creationId xmlns:p14="http://schemas.microsoft.com/office/powerpoint/2010/main" val="2196241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55</a:t>
            </a:fld>
            <a:endParaRPr lang="en-US" dirty="0"/>
          </a:p>
        </p:txBody>
      </p:sp>
    </p:spTree>
    <p:extLst>
      <p:ext uri="{BB962C8B-B14F-4D97-AF65-F5344CB8AC3E}">
        <p14:creationId xmlns:p14="http://schemas.microsoft.com/office/powerpoint/2010/main" val="3922506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56</a:t>
            </a:fld>
            <a:endParaRPr lang="en-US" dirty="0"/>
          </a:p>
        </p:txBody>
      </p:sp>
    </p:spTree>
    <p:extLst>
      <p:ext uri="{BB962C8B-B14F-4D97-AF65-F5344CB8AC3E}">
        <p14:creationId xmlns:p14="http://schemas.microsoft.com/office/powerpoint/2010/main" val="2323639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57</a:t>
            </a:fld>
            <a:endParaRPr lang="en-US" dirty="0"/>
          </a:p>
        </p:txBody>
      </p:sp>
    </p:spTree>
    <p:extLst>
      <p:ext uri="{BB962C8B-B14F-4D97-AF65-F5344CB8AC3E}">
        <p14:creationId xmlns:p14="http://schemas.microsoft.com/office/powerpoint/2010/main" val="24484692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58</a:t>
            </a:fld>
            <a:endParaRPr lang="en-US" dirty="0"/>
          </a:p>
        </p:txBody>
      </p:sp>
    </p:spTree>
    <p:extLst>
      <p:ext uri="{BB962C8B-B14F-4D97-AF65-F5344CB8AC3E}">
        <p14:creationId xmlns:p14="http://schemas.microsoft.com/office/powerpoint/2010/main" val="35553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59</a:t>
            </a:fld>
            <a:endParaRPr lang="en-US" dirty="0"/>
          </a:p>
        </p:txBody>
      </p:sp>
    </p:spTree>
    <p:extLst>
      <p:ext uri="{BB962C8B-B14F-4D97-AF65-F5344CB8AC3E}">
        <p14:creationId xmlns:p14="http://schemas.microsoft.com/office/powerpoint/2010/main" val="2979700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60</a:t>
            </a:fld>
            <a:endParaRPr lang="en-US" dirty="0"/>
          </a:p>
        </p:txBody>
      </p:sp>
    </p:spTree>
    <p:extLst>
      <p:ext uri="{BB962C8B-B14F-4D97-AF65-F5344CB8AC3E}">
        <p14:creationId xmlns:p14="http://schemas.microsoft.com/office/powerpoint/2010/main" val="1606109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61</a:t>
            </a:fld>
            <a:endParaRPr lang="en-US" dirty="0"/>
          </a:p>
        </p:txBody>
      </p:sp>
    </p:spTree>
    <p:extLst>
      <p:ext uri="{BB962C8B-B14F-4D97-AF65-F5344CB8AC3E}">
        <p14:creationId xmlns:p14="http://schemas.microsoft.com/office/powerpoint/2010/main" val="2332641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62</a:t>
            </a:fld>
            <a:endParaRPr lang="en-US" dirty="0"/>
          </a:p>
        </p:txBody>
      </p:sp>
    </p:spTree>
    <p:extLst>
      <p:ext uri="{BB962C8B-B14F-4D97-AF65-F5344CB8AC3E}">
        <p14:creationId xmlns:p14="http://schemas.microsoft.com/office/powerpoint/2010/main" val="274009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9</a:t>
            </a:fld>
            <a:endParaRPr lang="en-US" dirty="0"/>
          </a:p>
        </p:txBody>
      </p:sp>
    </p:spTree>
    <p:extLst>
      <p:ext uri="{BB962C8B-B14F-4D97-AF65-F5344CB8AC3E}">
        <p14:creationId xmlns:p14="http://schemas.microsoft.com/office/powerpoint/2010/main" val="2246466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63</a:t>
            </a:fld>
            <a:endParaRPr lang="en-US" dirty="0"/>
          </a:p>
        </p:txBody>
      </p:sp>
    </p:spTree>
    <p:extLst>
      <p:ext uri="{BB962C8B-B14F-4D97-AF65-F5344CB8AC3E}">
        <p14:creationId xmlns:p14="http://schemas.microsoft.com/office/powerpoint/2010/main" val="23031235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64</a:t>
            </a:fld>
            <a:endParaRPr lang="en-US" dirty="0"/>
          </a:p>
        </p:txBody>
      </p:sp>
    </p:spTree>
    <p:extLst>
      <p:ext uri="{BB962C8B-B14F-4D97-AF65-F5344CB8AC3E}">
        <p14:creationId xmlns:p14="http://schemas.microsoft.com/office/powerpoint/2010/main" val="751412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65</a:t>
            </a:fld>
            <a:endParaRPr lang="en-US" dirty="0"/>
          </a:p>
        </p:txBody>
      </p:sp>
    </p:spTree>
    <p:extLst>
      <p:ext uri="{BB962C8B-B14F-4D97-AF65-F5344CB8AC3E}">
        <p14:creationId xmlns:p14="http://schemas.microsoft.com/office/powerpoint/2010/main" val="559080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Airport to</a:t>
            </a:r>
            <a:r>
              <a:rPr lang="sv-SE" baseline="0" dirty="0"/>
              <a:t> central station</a:t>
            </a:r>
          </a:p>
          <a:p>
            <a:r>
              <a:rPr lang="sv-SE" baseline="0" dirty="0" err="1"/>
              <a:t>Take</a:t>
            </a:r>
            <a:r>
              <a:rPr lang="sv-SE" baseline="0" dirty="0"/>
              <a:t> </a:t>
            </a:r>
            <a:r>
              <a:rPr lang="sv-SE" baseline="0" dirty="0" err="1"/>
              <a:t>line</a:t>
            </a:r>
            <a:r>
              <a:rPr lang="sv-SE" baseline="0" dirty="0"/>
              <a:t> 3 or </a:t>
            </a:r>
            <a:r>
              <a:rPr lang="sv-SE" baseline="0" dirty="0" err="1"/>
              <a:t>line</a:t>
            </a:r>
            <a:r>
              <a:rPr lang="sv-SE" baseline="0" dirty="0"/>
              <a:t> 4 </a:t>
            </a:r>
            <a:r>
              <a:rPr lang="sv-SE" baseline="0" dirty="0" err="1"/>
              <a:t>to</a:t>
            </a:r>
            <a:r>
              <a:rPr lang="sv-SE" baseline="0" dirty="0"/>
              <a:t> </a:t>
            </a:r>
            <a:r>
              <a:rPr lang="sv-SE" baseline="0" dirty="0" err="1"/>
              <a:t>Nyl</a:t>
            </a:r>
            <a:r>
              <a:rPr lang="sv-SE" baseline="0" dirty="0"/>
              <a:t>… (</a:t>
            </a:r>
            <a:r>
              <a:rPr lang="sv-SE" baseline="0" dirty="0" err="1"/>
              <a:t>Stattnet</a:t>
            </a:r>
            <a:r>
              <a:rPr lang="sv-SE" baseline="0" dirty="0"/>
              <a:t>)</a:t>
            </a:r>
          </a:p>
          <a:p>
            <a:endParaRPr lang="sv-S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E16607F-F682-4ACC-9B48-EA7CEBC48E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609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10</a:t>
            </a:fld>
            <a:endParaRPr lang="en-US" dirty="0"/>
          </a:p>
        </p:txBody>
      </p:sp>
    </p:spTree>
    <p:extLst>
      <p:ext uri="{BB962C8B-B14F-4D97-AF65-F5344CB8AC3E}">
        <p14:creationId xmlns:p14="http://schemas.microsoft.com/office/powerpoint/2010/main" val="394274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11</a:t>
            </a:fld>
            <a:endParaRPr lang="en-US" dirty="0"/>
          </a:p>
        </p:txBody>
      </p:sp>
    </p:spTree>
    <p:extLst>
      <p:ext uri="{BB962C8B-B14F-4D97-AF65-F5344CB8AC3E}">
        <p14:creationId xmlns:p14="http://schemas.microsoft.com/office/powerpoint/2010/main" val="1277479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12</a:t>
            </a:fld>
            <a:endParaRPr lang="en-US" dirty="0"/>
          </a:p>
        </p:txBody>
      </p:sp>
    </p:spTree>
    <p:extLst>
      <p:ext uri="{BB962C8B-B14F-4D97-AF65-F5344CB8AC3E}">
        <p14:creationId xmlns:p14="http://schemas.microsoft.com/office/powerpoint/2010/main" val="1975654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18878977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6381"/>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5684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51781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982459"/>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1619251" y="2057412"/>
            <a:ext cx="6935788"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796866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2"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07169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58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6" name="Rubrik 1"/>
          <p:cNvSpPr>
            <a:spLocks noGrp="1"/>
          </p:cNvSpPr>
          <p:nvPr>
            <p:ph type="title"/>
          </p:nvPr>
        </p:nvSpPr>
        <p:spPr>
          <a:xfrm>
            <a:off x="1308620" y="332656"/>
            <a:ext cx="7511852" cy="668338"/>
          </a:xfrm>
        </p:spPr>
        <p:txBody>
          <a:bodyPr/>
          <a:lstStyle/>
          <a:p>
            <a:r>
              <a:rPr lang="en-US" dirty="0"/>
              <a:t>Click to edit Master title style</a:t>
            </a:r>
            <a:endParaRPr lang="en-GB" dirty="0"/>
          </a:p>
        </p:txBody>
      </p:sp>
      <p:sp>
        <p:nvSpPr>
          <p:cNvPr id="7" name="Platshållare för innehåll 2"/>
          <p:cNvSpPr>
            <a:spLocks noGrp="1"/>
          </p:cNvSpPr>
          <p:nvPr>
            <p:ph idx="1"/>
          </p:nvPr>
        </p:nvSpPr>
        <p:spPr>
          <a:xfrm>
            <a:off x="323528" y="1340768"/>
            <a:ext cx="8496944"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9"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0"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12982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23528" y="1340768"/>
            <a:ext cx="4608512"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Platshållare för bild 8"/>
          <p:cNvSpPr>
            <a:spLocks noGrp="1"/>
          </p:cNvSpPr>
          <p:nvPr>
            <p:ph type="pic" sz="quarter" idx="13"/>
          </p:nvPr>
        </p:nvSpPr>
        <p:spPr>
          <a:xfrm>
            <a:off x="5226050" y="1340768"/>
            <a:ext cx="3328988" cy="4320257"/>
          </a:xfrm>
        </p:spPr>
        <p:txBody>
          <a:bodyPr/>
          <a:lstStyle/>
          <a:p>
            <a:r>
              <a:rPr lang="en-US" dirty="0"/>
              <a:t>Click icon to add picture</a:t>
            </a:r>
            <a:endParaRPr lang="en-GB" dirty="0"/>
          </a:p>
        </p:txBody>
      </p:sp>
      <p:sp>
        <p:nvSpPr>
          <p:cNvPr id="8" name="Rubrik 1"/>
          <p:cNvSpPr>
            <a:spLocks noGrp="1"/>
          </p:cNvSpPr>
          <p:nvPr>
            <p:ph type="title"/>
          </p:nvPr>
        </p:nvSpPr>
        <p:spPr>
          <a:xfrm>
            <a:off x="1331640" y="332656"/>
            <a:ext cx="7223398" cy="668338"/>
          </a:xfrm>
        </p:spPr>
        <p:txBody>
          <a:bodyPr/>
          <a:lstStyle/>
          <a:p>
            <a:r>
              <a:rPr lang="en-US" dirty="0"/>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77708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95536" y="1582740"/>
            <a:ext cx="4564992"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32454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52940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332656"/>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4164829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87859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0370"/>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5259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2227317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722705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384398"/>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323528" y="1556792"/>
            <a:ext cx="8231511" cy="4104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362800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Footer Placeholder 2"/>
          <p:cNvSpPr>
            <a:spLocks noGrp="1"/>
          </p:cNvSpPr>
          <p:nvPr>
            <p:ph type="ftr" sz="quarter" idx="10"/>
          </p:nvPr>
        </p:nvSpPr>
        <p:spPr>
          <a:xfrm>
            <a:off x="1619672" y="6282354"/>
            <a:ext cx="2895600" cy="365125"/>
          </a:xfrm>
        </p:spPr>
        <p:txBody>
          <a:bodyPr/>
          <a:lstStyle/>
          <a:p>
            <a:r>
              <a:rPr lang="sv-SE"/>
              <a:t>OpenIPSL Tutorial</a:t>
            </a:r>
          </a:p>
        </p:txBody>
      </p:sp>
      <p:sp>
        <p:nvSpPr>
          <p:cNvPr id="4" name="Slide Number Placeholder 3"/>
          <p:cNvSpPr>
            <a:spLocks noGrp="1"/>
          </p:cNvSpPr>
          <p:nvPr>
            <p:ph type="sldNum" sz="quarter" idx="11"/>
          </p:nvPr>
        </p:nvSpPr>
        <p:spPr>
          <a:xfrm>
            <a:off x="8172400" y="6282354"/>
            <a:ext cx="531863" cy="365125"/>
          </a:xfrm>
        </p:spPr>
        <p:txBody>
          <a:bodyPr/>
          <a:lstStyle/>
          <a:p>
            <a:fld id="{227F0B53-9592-4779-891F-997228E46E01}" type="slidenum">
              <a:rPr lang="sv-SE" smtClean="0"/>
              <a:t>‹#›</a:t>
            </a:fld>
            <a:endParaRPr lang="sv-SE"/>
          </a:p>
        </p:txBody>
      </p:sp>
      <p:sp>
        <p:nvSpPr>
          <p:cNvPr id="5" name="Date Placeholder 4"/>
          <p:cNvSpPr>
            <a:spLocks noGrp="1"/>
          </p:cNvSpPr>
          <p:nvPr>
            <p:ph type="dt" sz="half" idx="12"/>
          </p:nvPr>
        </p:nvSpPr>
        <p:spPr/>
        <p:txBody>
          <a:bodyPr/>
          <a:lstStyle/>
          <a:p>
            <a:r>
              <a:rPr lang="sv-SE"/>
              <a:t>2016-11-20</a:t>
            </a:r>
          </a:p>
        </p:txBody>
      </p:sp>
      <p:sp>
        <p:nvSpPr>
          <p:cNvPr id="6" name="Platshållare för text 2"/>
          <p:cNvSpPr>
            <a:spLocks noGrp="1"/>
          </p:cNvSpPr>
          <p:nvPr>
            <p:ph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115141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646387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72496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98388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404870"/>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72457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4623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307002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331640" y="338899"/>
            <a:ext cx="7488832" cy="668338"/>
          </a:xfrm>
          <a:prstGeom prst="rect">
            <a:avLst/>
          </a:prstGeom>
        </p:spPr>
        <p:txBody>
          <a:bodyPr vert="horz" lIns="0" tIns="0" rIns="0" bIns="0" rtlCol="0" anchor="b" anchorCtr="0">
            <a:noAutofit/>
          </a:bodyPr>
          <a:lstStyle/>
          <a:p>
            <a:r>
              <a:rPr lang="en-US" noProof="0" dirty="0" err="1"/>
              <a:t>Klicka</a:t>
            </a:r>
            <a:r>
              <a:rPr lang="sv-SE" dirty="0"/>
              <a:t> här för att ändra format</a:t>
            </a:r>
            <a:endParaRPr lang="en-GB" dirty="0"/>
          </a:p>
        </p:txBody>
      </p:sp>
      <p:sp>
        <p:nvSpPr>
          <p:cNvPr id="3" name="Platshållare för text 2"/>
          <p:cNvSpPr>
            <a:spLocks noGrp="1"/>
          </p:cNvSpPr>
          <p:nvPr>
            <p:ph type="body"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346685426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3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619250" y="404870"/>
            <a:ext cx="6935788" cy="668338"/>
          </a:xfrm>
          <a:prstGeom prst="rect">
            <a:avLst/>
          </a:prstGeom>
        </p:spPr>
        <p:txBody>
          <a:bodyPr vert="horz" lIns="0" tIns="0" rIns="0" bIns="0" rtlCol="0" anchor="b" anchorCtr="0">
            <a:noAutofit/>
          </a:bodyPr>
          <a:lstStyle/>
          <a:p>
            <a:r>
              <a:rPr lang="sv-SE" dirty="0"/>
              <a:t>Klicka här för att ändra format</a:t>
            </a:r>
            <a:endParaRPr lang="en-GB" dirty="0"/>
          </a:p>
        </p:txBody>
      </p:sp>
      <p:sp>
        <p:nvSpPr>
          <p:cNvPr id="3" name="Platshållare för text 2"/>
          <p:cNvSpPr>
            <a:spLocks noGrp="1"/>
          </p:cNvSpPr>
          <p:nvPr>
            <p:ph type="body" idx="1"/>
          </p:nvPr>
        </p:nvSpPr>
        <p:spPr>
          <a:xfrm>
            <a:off x="1619250" y="1582739"/>
            <a:ext cx="693578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234133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th.se/profile/luigi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00.png"/><Relationship Id="rId4" Type="http://schemas.openxmlformats.org/officeDocument/2006/relationships/image" Target="../media/image290.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marTS-Lab/OpenIPSL/releases/tag/Tuto_PTI_Brazil_17" TargetMode="Externa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1.png"/><Relationship Id="rId3" Type="http://schemas.openxmlformats.org/officeDocument/2006/relationships/image" Target="../media/image81.jpeg"/><Relationship Id="rId7" Type="http://schemas.openxmlformats.org/officeDocument/2006/relationships/image" Target="../media/image85.jpg"/><Relationship Id="rId12" Type="http://schemas.openxmlformats.org/officeDocument/2006/relationships/image" Target="../media/image90.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84.jpg"/><Relationship Id="rId11" Type="http://schemas.openxmlformats.org/officeDocument/2006/relationships/image" Target="../media/image89.jpg"/><Relationship Id="rId5" Type="http://schemas.openxmlformats.org/officeDocument/2006/relationships/image" Target="../media/image83.jpe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jpg"/><Relationship Id="rId14" Type="http://schemas.openxmlformats.org/officeDocument/2006/relationships/image" Target="../media/image92.jpe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build.openmodelica.org/omc/builds/mac/binaries/latest-release-1.9.6.mpkg" TargetMode="External"/><Relationship Id="rId2" Type="http://schemas.openxmlformats.org/officeDocument/2006/relationships/hyperlink" Target="https://build.openmodelica.org/omc/builds/windows/releases/1.9.6/OpenModelica-v1.9.6.exe" TargetMode="External"/><Relationship Id="rId1" Type="http://schemas.openxmlformats.org/officeDocument/2006/relationships/slideLayout" Target="../slideLayouts/slideLayout14.xml"/><Relationship Id="rId4" Type="http://schemas.openxmlformats.org/officeDocument/2006/relationships/image" Target="../media/image94.tiff"/></Relationships>
</file>

<file path=ppt/slides/_rels/slide71.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marTS-Lab/OpenIPSL/releases/tag/Tuto_PTI_Brazil_17" TargetMode="Externa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openipsl.readthedocs.io/en/latest/index.html" TargetMode="External"/><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ctrTitle"/>
          </p:nvPr>
        </p:nvSpPr>
        <p:spPr bwMode="auto">
          <a:xfrm>
            <a:off x="876209" y="1382911"/>
            <a:ext cx="7772400" cy="14700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Tin Rabuzin and 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rId3"/>
              </a:rPr>
              <a:t>luigiv@kth.se,</a:t>
            </a:r>
          </a:p>
          <a:p>
            <a:pPr algn="ctr"/>
            <a:r>
              <a:rPr lang="en-US" altLang="sv-SE" sz="1800" dirty="0">
                <a:solidFill>
                  <a:srgbClr val="898989"/>
                </a:solidFill>
                <a:ea typeface="Geneva"/>
                <a:cs typeface="Geneva"/>
                <a:hlinkClick r:id="rId3"/>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8981" t="10406" r="9422" b="16975"/>
          <a:stretch/>
        </p:blipFill>
        <p:spPr bwMode="auto">
          <a:xfrm>
            <a:off x="6444208" y="241023"/>
            <a:ext cx="2422204" cy="847669"/>
          </a:xfrm>
          <a:prstGeom prst="rect">
            <a:avLst/>
          </a:prstGeom>
          <a:noFill/>
          <a:extLst/>
        </p:spPr>
      </p:pic>
    </p:spTree>
    <p:extLst>
      <p:ext uri="{BB962C8B-B14F-4D97-AF65-F5344CB8AC3E}">
        <p14:creationId xmlns:p14="http://schemas.microsoft.com/office/powerpoint/2010/main" val="717086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r>
              <a:rPr lang="en-US" baseline="30000" dirty="0"/>
              <a:t>*</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10</a:t>
            </a:fld>
            <a:endParaRPr lang="en-US" dirty="0"/>
          </a:p>
        </p:txBody>
      </p:sp>
      <p:sp>
        <p:nvSpPr>
          <p:cNvPr id="5" name="TextBox 4"/>
          <p:cNvSpPr txBox="1"/>
          <p:nvPr/>
        </p:nvSpPr>
        <p:spPr>
          <a:xfrm>
            <a:off x="179513" y="6423755"/>
            <a:ext cx="7992888" cy="307777"/>
          </a:xfrm>
          <a:prstGeom prst="rect">
            <a:avLst/>
          </a:prstGeom>
          <a:noFill/>
        </p:spPr>
        <p:txBody>
          <a:bodyPr wrap="square" rtlCol="0">
            <a:spAutoFit/>
          </a:bodyPr>
          <a:lstStyle/>
          <a:p>
            <a:r>
              <a:rPr lang="en-US" sz="1400" baseline="30000" dirty="0">
                <a:solidFill>
                  <a:srgbClr val="FFFFFF"/>
                </a:solidFill>
              </a:rPr>
              <a:t>*</a:t>
            </a:r>
            <a:r>
              <a:rPr lang="en-US" sz="1400" dirty="0">
                <a:solidFill>
                  <a:srgbClr val="FFFFFF"/>
                </a:solidFill>
              </a:rPr>
              <a:t> P. </a:t>
            </a:r>
            <a:r>
              <a:rPr lang="en-US" sz="1400" dirty="0" err="1">
                <a:solidFill>
                  <a:srgbClr val="FFFFFF"/>
                </a:solidFill>
              </a:rPr>
              <a:t>Kundur</a:t>
            </a:r>
            <a:r>
              <a:rPr lang="en-US" sz="1400" dirty="0">
                <a:solidFill>
                  <a:srgbClr val="FFFFFF"/>
                </a:solidFill>
              </a:rPr>
              <a:t>, “Power System Stability and Control”, Example 13.2</a:t>
            </a:r>
          </a:p>
        </p:txBody>
      </p:sp>
      <p:sp>
        <p:nvSpPr>
          <p:cNvPr id="7" name="TextBox 6"/>
          <p:cNvSpPr txBox="1"/>
          <p:nvPr/>
        </p:nvSpPr>
        <p:spPr>
          <a:xfrm>
            <a:off x="457200" y="3886993"/>
            <a:ext cx="8208912" cy="2369880"/>
          </a:xfrm>
          <a:prstGeom prst="rect">
            <a:avLst/>
          </a:prstGeom>
          <a:noFill/>
        </p:spPr>
        <p:txBody>
          <a:bodyPr wrap="square" rtlCol="0">
            <a:spAutoFit/>
          </a:bodyPr>
          <a:lstStyle/>
          <a:p>
            <a:pPr marL="285750" indent="-285750">
              <a:spcBef>
                <a:spcPts val="600"/>
              </a:spcBef>
              <a:spcAft>
                <a:spcPts val="1200"/>
              </a:spcAft>
              <a:buFont typeface="Arial" charset="0"/>
              <a:buChar char="•"/>
            </a:pPr>
            <a:r>
              <a:rPr lang="en-US" dirty="0"/>
              <a:t>Single Machine Infinite Bus (SMIB) system</a:t>
            </a:r>
          </a:p>
          <a:p>
            <a:pPr marL="285750" indent="-285750">
              <a:spcBef>
                <a:spcPts val="600"/>
              </a:spcBef>
              <a:spcAft>
                <a:spcPts val="1200"/>
              </a:spcAft>
              <a:buFont typeface="Arial" charset="0"/>
              <a:buChar char="•"/>
            </a:pPr>
            <a:r>
              <a:rPr lang="en-US" dirty="0"/>
              <a:t>Analysis of the transient stability of the system including the effects of rotor circuit dynamics and excitation control</a:t>
            </a:r>
          </a:p>
          <a:p>
            <a:pPr marL="285750" indent="-285750">
              <a:spcBef>
                <a:spcPts val="600"/>
              </a:spcBef>
              <a:spcAft>
                <a:spcPts val="1200"/>
              </a:spcAft>
              <a:buFont typeface="Arial" charset="0"/>
              <a:buChar char="•"/>
            </a:pPr>
            <a:r>
              <a:rPr lang="en-US" dirty="0"/>
              <a:t>Four machines represented by one connected via transformer and parallel lines to the infinite bus</a:t>
            </a:r>
          </a:p>
          <a:p>
            <a:pPr marL="285750" indent="-285750">
              <a:buFont typeface="Arial" charset="0"/>
              <a:buChar char="•"/>
            </a:pPr>
            <a:endParaRPr lang="en-US" dirty="0"/>
          </a:p>
        </p:txBody>
      </p:sp>
      <p:pic>
        <p:nvPicPr>
          <p:cNvPr id="3" name="Picture 2"/>
          <p:cNvPicPr>
            <a:picLocks noChangeAspect="1"/>
          </p:cNvPicPr>
          <p:nvPr/>
        </p:nvPicPr>
        <p:blipFill>
          <a:blip r:embed="rId3"/>
          <a:stretch>
            <a:fillRect/>
          </a:stretch>
        </p:blipFill>
        <p:spPr>
          <a:xfrm>
            <a:off x="1313893" y="1437297"/>
            <a:ext cx="5724128" cy="2282814"/>
          </a:xfrm>
          <a:prstGeom prst="rect">
            <a:avLst/>
          </a:prstGeom>
        </p:spPr>
      </p:pic>
      <p:sp>
        <p:nvSpPr>
          <p:cNvPr id="6" name="Date Placeholder 5"/>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221829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11</a:t>
            </a:fld>
            <a:endParaRPr lang="en-US" dirty="0"/>
          </a:p>
        </p:txBody>
      </p:sp>
      <p:sp>
        <p:nvSpPr>
          <p:cNvPr id="34" name="TextBox 33"/>
          <p:cNvSpPr txBox="1"/>
          <p:nvPr/>
        </p:nvSpPr>
        <p:spPr>
          <a:xfrm>
            <a:off x="467544" y="1650797"/>
            <a:ext cx="5976664" cy="369332"/>
          </a:xfrm>
          <a:prstGeom prst="rect">
            <a:avLst/>
          </a:prstGeom>
          <a:noFill/>
        </p:spPr>
        <p:txBody>
          <a:bodyPr wrap="square" rtlCol="0">
            <a:spAutoFit/>
          </a:bodyPr>
          <a:lstStyle/>
          <a:p>
            <a:r>
              <a:rPr lang="en-US" b="1" dirty="0"/>
              <a:t>Power flow</a:t>
            </a:r>
          </a:p>
        </p:txBody>
      </p:sp>
      <p:sp>
        <p:nvSpPr>
          <p:cNvPr id="35" name="TextBox 34"/>
          <p:cNvSpPr txBox="1"/>
          <p:nvPr/>
        </p:nvSpPr>
        <p:spPr>
          <a:xfrm>
            <a:off x="496077" y="2035848"/>
            <a:ext cx="4302291" cy="2062103"/>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Power flow results were obtained by PSAT</a:t>
            </a:r>
          </a:p>
          <a:p>
            <a:pPr marL="285750" indent="-285750">
              <a:spcBef>
                <a:spcPts val="600"/>
              </a:spcBef>
              <a:spcAft>
                <a:spcPts val="600"/>
              </a:spcAft>
              <a:buFont typeface="Arial" charset="0"/>
              <a:buChar char="•"/>
            </a:pPr>
            <a:r>
              <a:rPr lang="en-US" dirty="0"/>
              <a:t>Prepared Example 1 already exists in PSAT and can be used for power flow calculations and dynamic simulations</a:t>
            </a:r>
          </a:p>
          <a:p>
            <a:pPr marL="285750" indent="-285750">
              <a:spcBef>
                <a:spcPts val="600"/>
              </a:spcBef>
              <a:spcAft>
                <a:spcPts val="600"/>
              </a:spcAft>
              <a:buFont typeface="Arial"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80141" y="1417638"/>
            <a:ext cx="2874898" cy="3922758"/>
          </a:xfrm>
          <a:prstGeom prst="rect">
            <a:avLst/>
          </a:prstGeom>
        </p:spPr>
      </p:pic>
      <p:sp>
        <p:nvSpPr>
          <p:cNvPr id="5" name="Date Placeholder 4"/>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05279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12</a:t>
            </a:fld>
            <a:endParaRPr lang="en-US" dirty="0"/>
          </a:p>
        </p:txBody>
      </p:sp>
      <p:sp>
        <p:nvSpPr>
          <p:cNvPr id="34" name="TextBox 33"/>
          <p:cNvSpPr txBox="1"/>
          <p:nvPr/>
        </p:nvSpPr>
        <p:spPr>
          <a:xfrm>
            <a:off x="457200" y="1417638"/>
            <a:ext cx="5976664" cy="369332"/>
          </a:xfrm>
          <a:prstGeom prst="rect">
            <a:avLst/>
          </a:prstGeom>
          <a:noFill/>
        </p:spPr>
        <p:txBody>
          <a:bodyPr wrap="square" rtlCol="0">
            <a:spAutoFit/>
          </a:bodyPr>
          <a:lstStyle/>
          <a:p>
            <a:r>
              <a:rPr lang="en-US" b="1" dirty="0"/>
              <a:t>Power flow</a:t>
            </a:r>
          </a:p>
        </p:txBody>
      </p:sp>
      <p:sp>
        <p:nvSpPr>
          <p:cNvPr id="35" name="TextBox 34"/>
          <p:cNvSpPr txBox="1"/>
          <p:nvPr/>
        </p:nvSpPr>
        <p:spPr>
          <a:xfrm>
            <a:off x="485733" y="1802689"/>
            <a:ext cx="8201067" cy="800219"/>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Example 1 is loaded and the power flow calculations are executed</a:t>
            </a:r>
          </a:p>
          <a:p>
            <a:pPr marL="285750" indent="-285750">
              <a:spcBef>
                <a:spcPts val="600"/>
              </a:spcBef>
              <a:spcAft>
                <a:spcPts val="600"/>
              </a:spcAft>
              <a:buFont typeface="Arial" charset="0"/>
              <a:buChar cha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5456" y="2614451"/>
            <a:ext cx="3331428" cy="28752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04866" y="2420888"/>
            <a:ext cx="3736006" cy="3281477"/>
          </a:xfrm>
          <a:prstGeom prst="rect">
            <a:avLst/>
          </a:prstGeom>
        </p:spPr>
      </p:pic>
      <p:sp>
        <p:nvSpPr>
          <p:cNvPr id="7" name="Rectangle 6"/>
          <p:cNvSpPr/>
          <p:nvPr/>
        </p:nvSpPr>
        <p:spPr>
          <a:xfrm>
            <a:off x="5702733" y="4701952"/>
            <a:ext cx="695517" cy="25142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2763182" y="4554874"/>
            <a:ext cx="901100" cy="31428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p:cNvCxnSpPr/>
          <p:nvPr/>
        </p:nvCxnSpPr>
        <p:spPr>
          <a:xfrm>
            <a:off x="1358401" y="4572387"/>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07620" y="3377953"/>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512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13</a:t>
            </a:fld>
            <a:endParaRPr lang="en-US" dirty="0"/>
          </a:p>
        </p:txBody>
      </p:sp>
      <p:sp>
        <p:nvSpPr>
          <p:cNvPr id="34" name="TextBox 33"/>
          <p:cNvSpPr txBox="1"/>
          <p:nvPr/>
        </p:nvSpPr>
        <p:spPr>
          <a:xfrm>
            <a:off x="457200" y="1417638"/>
            <a:ext cx="5976664" cy="369332"/>
          </a:xfrm>
          <a:prstGeom prst="rect">
            <a:avLst/>
          </a:prstGeom>
          <a:noFill/>
        </p:spPr>
        <p:txBody>
          <a:bodyPr wrap="square" rtlCol="0">
            <a:spAutoFit/>
          </a:bodyPr>
          <a:lstStyle/>
          <a:p>
            <a:r>
              <a:rPr lang="en-US" b="1" dirty="0"/>
              <a:t>Power flow</a:t>
            </a:r>
          </a:p>
        </p:txBody>
      </p:sp>
      <p:sp>
        <p:nvSpPr>
          <p:cNvPr id="35" name="TextBox 34"/>
          <p:cNvSpPr txBox="1"/>
          <p:nvPr/>
        </p:nvSpPr>
        <p:spPr>
          <a:xfrm>
            <a:off x="485733" y="1802689"/>
            <a:ext cx="4014259" cy="2739211"/>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Static Report can be access where all of the power flow results are listed along with the initial values of various state variables of the models</a:t>
            </a:r>
          </a:p>
          <a:p>
            <a:pPr marL="285750" indent="-285750">
              <a:spcBef>
                <a:spcPts val="600"/>
              </a:spcBef>
              <a:spcAft>
                <a:spcPts val="600"/>
              </a:spcAft>
              <a:buFont typeface="Arial" charset="0"/>
              <a:buChar char="•"/>
            </a:pPr>
            <a:r>
              <a:rPr lang="en-US" dirty="0"/>
              <a:t>In this tutorial, there is no need to run the power flow in PSAT since the data will be provided, but feel free to explore PSAT later</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02040" y="2300685"/>
            <a:ext cx="3902320" cy="3172618"/>
          </a:xfrm>
          <a:prstGeom prst="rect">
            <a:avLst/>
          </a:prstGeom>
        </p:spPr>
      </p:pic>
      <p:sp>
        <p:nvSpPr>
          <p:cNvPr id="5" name="Date Placeholder 4"/>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43335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14</a:t>
            </a:fld>
            <a:endParaRPr lang="en-US" dirty="0"/>
          </a:p>
        </p:txBody>
      </p:sp>
      <p:sp>
        <p:nvSpPr>
          <p:cNvPr id="34" name="TextBox 33"/>
          <p:cNvSpPr txBox="1"/>
          <p:nvPr/>
        </p:nvSpPr>
        <p:spPr>
          <a:xfrm>
            <a:off x="457200" y="1417638"/>
            <a:ext cx="5976664" cy="369332"/>
          </a:xfrm>
          <a:prstGeom prst="rect">
            <a:avLst/>
          </a:prstGeom>
          <a:noFill/>
        </p:spPr>
        <p:txBody>
          <a:bodyPr wrap="square" rtlCol="0">
            <a:spAutoFit/>
          </a:bodyPr>
          <a:lstStyle/>
          <a:p>
            <a:r>
              <a:rPr lang="en-US" b="1" dirty="0"/>
              <a:t>Power flow</a:t>
            </a:r>
          </a:p>
        </p:txBody>
      </p:sp>
      <p:sp>
        <p:nvSpPr>
          <p:cNvPr id="35" name="TextBox 34"/>
          <p:cNvSpPr txBox="1"/>
          <p:nvPr/>
        </p:nvSpPr>
        <p:spPr>
          <a:xfrm>
            <a:off x="485733" y="1802689"/>
            <a:ext cx="7488832" cy="646331"/>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The summary of all of the relevant data from the power flow is given on the figure below</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0400" y="3212976"/>
            <a:ext cx="7823200" cy="1727200"/>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80545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67744" y="3351809"/>
            <a:ext cx="1401548" cy="2579886"/>
          </a:xfrm>
          <a:prstGeom prst="rect">
            <a:avLst/>
          </a:prstGeom>
        </p:spPr>
      </p:pic>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15</a:t>
            </a:fld>
            <a:endParaRPr lang="en-US" dirty="0"/>
          </a:p>
        </p:txBody>
      </p:sp>
      <p:sp>
        <p:nvSpPr>
          <p:cNvPr id="10" name="TextBox 9"/>
          <p:cNvSpPr txBox="1"/>
          <p:nvPr/>
        </p:nvSpPr>
        <p:spPr>
          <a:xfrm>
            <a:off x="457200" y="1417638"/>
            <a:ext cx="5976664" cy="369332"/>
          </a:xfrm>
          <a:prstGeom prst="rect">
            <a:avLst/>
          </a:prstGeom>
          <a:noFill/>
        </p:spPr>
        <p:txBody>
          <a:bodyPr wrap="square" rtlCol="0">
            <a:spAutoFit/>
          </a:bodyPr>
          <a:lstStyle/>
          <a:p>
            <a:r>
              <a:rPr lang="en-US" b="1" dirty="0"/>
              <a:t>Generator model – Step 1 </a:t>
            </a:r>
          </a:p>
        </p:txBody>
      </p:sp>
      <p:sp>
        <p:nvSpPr>
          <p:cNvPr id="11" name="TextBox 10"/>
          <p:cNvSpPr txBox="1"/>
          <p:nvPr/>
        </p:nvSpPr>
        <p:spPr>
          <a:xfrm>
            <a:off x="361776" y="1823442"/>
            <a:ext cx="7738616" cy="1477328"/>
          </a:xfrm>
          <a:prstGeom prst="rect">
            <a:avLst/>
          </a:prstGeom>
          <a:noFill/>
        </p:spPr>
        <p:txBody>
          <a:bodyPr wrap="square" rtlCol="0">
            <a:spAutoFit/>
          </a:bodyPr>
          <a:lstStyle/>
          <a:p>
            <a:pPr marL="285750" indent="-285750">
              <a:buFont typeface="Arial" charset="0"/>
              <a:buChar char="•"/>
            </a:pPr>
            <a:r>
              <a:rPr lang="en-US" dirty="0"/>
              <a:t>First, the package where the generator model will be located has to be created</a:t>
            </a:r>
          </a:p>
          <a:p>
            <a:pPr marL="285750" indent="-285750">
              <a:buFont typeface="Arial" charset="0"/>
              <a:buChar char="•"/>
            </a:pPr>
            <a:r>
              <a:rPr lang="en-US" dirty="0"/>
              <a:t>This is done by right clicking on the </a:t>
            </a:r>
            <a:r>
              <a:rPr lang="en-US" i="1" dirty="0"/>
              <a:t>Example_1</a:t>
            </a:r>
            <a:r>
              <a:rPr lang="en-US" dirty="0"/>
              <a:t> in the </a:t>
            </a:r>
            <a:r>
              <a:rPr lang="en-US" i="1" dirty="0" err="1"/>
              <a:t>Working_Examples</a:t>
            </a:r>
            <a:r>
              <a:rPr lang="en-US" dirty="0"/>
              <a:t> package</a:t>
            </a:r>
          </a:p>
          <a:p>
            <a:pPr marL="285750" indent="-285750">
              <a:buFont typeface="Arial" charset="0"/>
              <a:buChar char="•"/>
            </a:pPr>
            <a:r>
              <a:rPr lang="en-US" dirty="0"/>
              <a:t>The package should be named </a:t>
            </a:r>
            <a:r>
              <a:rPr lang="en-US" i="1" dirty="0"/>
              <a:t>Generator</a:t>
            </a:r>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8872" y="3399810"/>
            <a:ext cx="4330700" cy="2857500"/>
          </a:xfrm>
          <a:prstGeom prst="rect">
            <a:avLst/>
          </a:prstGeom>
        </p:spPr>
      </p:pic>
      <p:cxnSp>
        <p:nvCxnSpPr>
          <p:cNvPr id="9" name="Straight Arrow Connector 8"/>
          <p:cNvCxnSpPr/>
          <p:nvPr/>
        </p:nvCxnSpPr>
        <p:spPr>
          <a:xfrm>
            <a:off x="1603076" y="477327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796136" y="3861048"/>
            <a:ext cx="2376264" cy="5760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36184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16</a:t>
            </a:fld>
            <a:endParaRPr lang="en-US" dirty="0"/>
          </a:p>
        </p:txBody>
      </p:sp>
      <p:sp>
        <p:nvSpPr>
          <p:cNvPr id="10" name="TextBox 9"/>
          <p:cNvSpPr txBox="1"/>
          <p:nvPr/>
        </p:nvSpPr>
        <p:spPr>
          <a:xfrm>
            <a:off x="457200" y="1417638"/>
            <a:ext cx="5976664" cy="369332"/>
          </a:xfrm>
          <a:prstGeom prst="rect">
            <a:avLst/>
          </a:prstGeom>
          <a:noFill/>
        </p:spPr>
        <p:txBody>
          <a:bodyPr wrap="square" rtlCol="0">
            <a:spAutoFit/>
          </a:bodyPr>
          <a:lstStyle/>
          <a:p>
            <a:r>
              <a:rPr lang="en-US" b="1" dirty="0"/>
              <a:t>Generator model – Step 1 </a:t>
            </a:r>
          </a:p>
        </p:txBody>
      </p:sp>
      <p:sp>
        <p:nvSpPr>
          <p:cNvPr id="8" name="TextBox 7"/>
          <p:cNvSpPr txBox="1"/>
          <p:nvPr/>
        </p:nvSpPr>
        <p:spPr>
          <a:xfrm>
            <a:off x="361776" y="1823442"/>
            <a:ext cx="7738616" cy="923330"/>
          </a:xfrm>
          <a:prstGeom prst="rect">
            <a:avLst/>
          </a:prstGeom>
          <a:noFill/>
        </p:spPr>
        <p:txBody>
          <a:bodyPr wrap="square" rtlCol="0">
            <a:spAutoFit/>
          </a:bodyPr>
          <a:lstStyle/>
          <a:p>
            <a:pPr marL="285750" indent="-285750">
              <a:buFont typeface="Arial" charset="0"/>
              <a:buChar char="•"/>
            </a:pPr>
            <a:r>
              <a:rPr lang="en-US" dirty="0"/>
              <a:t>Within the </a:t>
            </a:r>
            <a:r>
              <a:rPr lang="en-US" i="1" dirty="0"/>
              <a:t>Generator</a:t>
            </a:r>
            <a:r>
              <a:rPr lang="en-US" dirty="0"/>
              <a:t> package, model of the generator shall be created</a:t>
            </a:r>
          </a:p>
          <a:p>
            <a:pPr marL="285750" indent="-285750">
              <a:buFont typeface="Arial" charset="0"/>
              <a:buChar char="•"/>
            </a:pPr>
            <a:r>
              <a:rPr lang="en-US" dirty="0"/>
              <a:t>Extends from </a:t>
            </a:r>
            <a:r>
              <a:rPr lang="en-US" i="1" dirty="0" err="1"/>
              <a:t>Tutorial.Support.Generator_Example</a:t>
            </a:r>
            <a:endParaRPr lang="en-US" i="1" dirty="0"/>
          </a:p>
          <a:p>
            <a:pPr marL="285750" indent="-285750">
              <a:buFont typeface="Arial" charset="0"/>
              <a:buChar char="•"/>
            </a:pPr>
            <a:endParaRPr lang="en-US" dirty="0"/>
          </a:p>
        </p:txBody>
      </p:sp>
      <p:sp>
        <p:nvSpPr>
          <p:cNvPr id="6" name="Date Placeholder 5"/>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grpSp>
        <p:nvGrpSpPr>
          <p:cNvPr id="15" name="Group 14"/>
          <p:cNvGrpSpPr/>
          <p:nvPr/>
        </p:nvGrpSpPr>
        <p:grpSpPr>
          <a:xfrm>
            <a:off x="1279132" y="2780928"/>
            <a:ext cx="7397324" cy="2811789"/>
            <a:chOff x="1279132" y="2780928"/>
            <a:chExt cx="7397324" cy="2811789"/>
          </a:xfrm>
        </p:grpSpPr>
        <p:pic>
          <p:nvPicPr>
            <p:cNvPr id="13" name="Picture 12"/>
            <p:cNvPicPr>
              <a:picLocks noChangeAspect="1"/>
            </p:cNvPicPr>
            <p:nvPr/>
          </p:nvPicPr>
          <p:blipFill>
            <a:blip r:embed="rId3"/>
            <a:stretch>
              <a:fillRect/>
            </a:stretch>
          </p:blipFill>
          <p:spPr>
            <a:xfrm>
              <a:off x="3771081" y="2852936"/>
              <a:ext cx="4905375" cy="2686050"/>
            </a:xfrm>
            <a:prstGeom prst="rect">
              <a:avLst/>
            </a:prstGeom>
          </p:spPr>
        </p:pic>
        <p:grpSp>
          <p:nvGrpSpPr>
            <p:cNvPr id="9" name="Group 8"/>
            <p:cNvGrpSpPr/>
            <p:nvPr/>
          </p:nvGrpSpPr>
          <p:grpSpPr>
            <a:xfrm>
              <a:off x="1279132" y="2780928"/>
              <a:ext cx="7253308" cy="2811789"/>
              <a:chOff x="1279132" y="2458244"/>
              <a:chExt cx="7253308" cy="2811789"/>
            </a:xfrm>
          </p:grpSpPr>
          <p:pic>
            <p:nvPicPr>
              <p:cNvPr id="5" name="Picture 4"/>
              <p:cNvPicPr>
                <a:picLocks noChangeAspect="1"/>
              </p:cNvPicPr>
              <p:nvPr/>
            </p:nvPicPr>
            <p:blipFill>
              <a:blip r:embed="rId4"/>
              <a:stretch>
                <a:fillRect/>
              </a:stretch>
            </p:blipFill>
            <p:spPr>
              <a:xfrm>
                <a:off x="1681826" y="2458244"/>
                <a:ext cx="1640210" cy="2811789"/>
              </a:xfrm>
              <a:prstGeom prst="rect">
                <a:avLst/>
              </a:prstGeom>
            </p:spPr>
          </p:pic>
          <p:cxnSp>
            <p:nvCxnSpPr>
              <p:cNvPr id="11" name="Straight Arrow Connector 10"/>
              <p:cNvCxnSpPr/>
              <p:nvPr/>
            </p:nvCxnSpPr>
            <p:spPr>
              <a:xfrm>
                <a:off x="1279132" y="411153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073102" y="2890292"/>
                <a:ext cx="3459338" cy="5040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073102" y="3394348"/>
                <a:ext cx="3459338" cy="2880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030778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17</a:t>
            </a:fld>
            <a:endParaRPr lang="en-US" dirty="0"/>
          </a:p>
        </p:txBody>
      </p:sp>
      <p:sp>
        <p:nvSpPr>
          <p:cNvPr id="10" name="TextBox 9"/>
          <p:cNvSpPr txBox="1"/>
          <p:nvPr/>
        </p:nvSpPr>
        <p:spPr>
          <a:xfrm>
            <a:off x="457200" y="1417638"/>
            <a:ext cx="5976664" cy="369332"/>
          </a:xfrm>
          <a:prstGeom prst="rect">
            <a:avLst/>
          </a:prstGeom>
          <a:noFill/>
        </p:spPr>
        <p:txBody>
          <a:bodyPr wrap="square" rtlCol="0">
            <a:spAutoFit/>
          </a:bodyPr>
          <a:lstStyle/>
          <a:p>
            <a:r>
              <a:rPr lang="en-US" b="1" dirty="0"/>
              <a:t>Generator model – Step 1 </a:t>
            </a:r>
          </a:p>
        </p:txBody>
      </p:sp>
      <p:sp>
        <p:nvSpPr>
          <p:cNvPr id="9" name="TextBox 8"/>
          <p:cNvSpPr txBox="1"/>
          <p:nvPr/>
        </p:nvSpPr>
        <p:spPr>
          <a:xfrm>
            <a:off x="361776" y="1823442"/>
            <a:ext cx="8325024" cy="1107996"/>
          </a:xfrm>
          <a:prstGeom prst="rect">
            <a:avLst/>
          </a:prstGeom>
          <a:noFill/>
        </p:spPr>
        <p:txBody>
          <a:bodyPr wrap="square" rtlCol="0">
            <a:spAutoFit/>
          </a:bodyPr>
          <a:lstStyle/>
          <a:p>
            <a:pPr marL="285750" indent="-285750">
              <a:buFont typeface="Arial" charset="0"/>
              <a:buChar char="•"/>
            </a:pPr>
            <a:r>
              <a:rPr lang="en-US" dirty="0"/>
              <a:t>6</a:t>
            </a:r>
            <a:r>
              <a:rPr lang="en-US" baseline="30000" dirty="0"/>
              <a:t>th </a:t>
            </a:r>
            <a:r>
              <a:rPr lang="en-US" dirty="0"/>
              <a:t>order model of the generator from the PSAT is used</a:t>
            </a:r>
          </a:p>
          <a:p>
            <a:pPr marL="285750" indent="-285750">
              <a:buFont typeface="Arial" charset="0"/>
              <a:buChar char="•"/>
            </a:pPr>
            <a:endParaRPr lang="en-US" baseline="30000" dirty="0"/>
          </a:p>
          <a:p>
            <a:pPr marL="285750" indent="-285750">
              <a:buFont typeface="Arial" charset="0"/>
              <a:buChar char="•"/>
            </a:pPr>
            <a:r>
              <a:rPr lang="en-US" dirty="0"/>
              <a:t>The model is added by dragging the generator from the library and dropping it to the model</a:t>
            </a:r>
          </a:p>
        </p:txBody>
      </p:sp>
      <p:pic>
        <p:nvPicPr>
          <p:cNvPr id="5" name="Picture 4"/>
          <p:cNvPicPr>
            <a:picLocks noChangeAspect="1"/>
          </p:cNvPicPr>
          <p:nvPr/>
        </p:nvPicPr>
        <p:blipFill>
          <a:blip r:embed="rId3"/>
          <a:stretch>
            <a:fillRect/>
          </a:stretch>
        </p:blipFill>
        <p:spPr>
          <a:xfrm>
            <a:off x="2195736" y="2967910"/>
            <a:ext cx="901621" cy="2598790"/>
          </a:xfrm>
          <a:prstGeom prst="rect">
            <a:avLst/>
          </a:prstGeom>
        </p:spPr>
      </p:pic>
      <p:pic>
        <p:nvPicPr>
          <p:cNvPr id="7" name="Picture 6"/>
          <p:cNvPicPr>
            <a:picLocks noChangeAspect="1"/>
          </p:cNvPicPr>
          <p:nvPr/>
        </p:nvPicPr>
        <p:blipFill>
          <a:blip r:embed="rId4"/>
          <a:stretch>
            <a:fillRect/>
          </a:stretch>
        </p:blipFill>
        <p:spPr>
          <a:xfrm>
            <a:off x="4876080" y="2817054"/>
            <a:ext cx="3115568" cy="2900501"/>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32879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18</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Generator model – Step 1 </a:t>
            </a:r>
          </a:p>
        </p:txBody>
      </p:sp>
      <p:sp>
        <p:nvSpPr>
          <p:cNvPr id="7" name="TextBox 6"/>
          <p:cNvSpPr txBox="1"/>
          <p:nvPr/>
        </p:nvSpPr>
        <p:spPr>
          <a:xfrm>
            <a:off x="361776" y="1823442"/>
            <a:ext cx="5722392" cy="369332"/>
          </a:xfrm>
          <a:prstGeom prst="rect">
            <a:avLst/>
          </a:prstGeom>
          <a:noFill/>
        </p:spPr>
        <p:txBody>
          <a:bodyPr wrap="square" rtlCol="0">
            <a:spAutoFit/>
          </a:bodyPr>
          <a:lstStyle/>
          <a:p>
            <a:pPr marL="285750" indent="-285750">
              <a:buFont typeface="Arial" charset="0"/>
              <a:buChar char="•"/>
            </a:pPr>
            <a:r>
              <a:rPr lang="en-US" dirty="0"/>
              <a:t>Parameters of the generator are given in the table</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extLst>
                        <a:ext uri="{9D8B030D-6E8A-4147-A177-3AD203B41FA5}">
                          <a16:colId xmlns:a16="http://schemas.microsoft.com/office/drawing/2014/main" val="20000"/>
                        </a:ext>
                      </a:extLst>
                    </a:gridCol>
                    <a:gridCol w="763550">
                      <a:extLst>
                        <a:ext uri="{9D8B030D-6E8A-4147-A177-3AD203B41FA5}">
                          <a16:colId xmlns:a16="http://schemas.microsoft.com/office/drawing/2014/main" val="20001"/>
                        </a:ext>
                      </a:extLst>
                    </a:gridCol>
                    <a:gridCol w="763550">
                      <a:extLst>
                        <a:ext uri="{9D8B030D-6E8A-4147-A177-3AD203B41FA5}">
                          <a16:colId xmlns:a16="http://schemas.microsoft.com/office/drawing/2014/main" val="20002"/>
                        </a:ext>
                      </a:extLst>
                    </a:gridCol>
                    <a:gridCol w="763550">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𝑥</m:t>
                                    </m:r>
                                    <m:r>
                                      <a:rPr lang="hr-HR" b="0" i="1" smtClean="0">
                                        <a:latin typeface="Cambria Math" charset="0"/>
                                      </a:rPr>
                                      <m:t>′′</m:t>
                                    </m:r>
                                  </m:e>
                                  <m:sub>
                                    <m:r>
                                      <a:rPr lang="hr-HR" b="0" i="1" smtClean="0">
                                        <a:latin typeface="Cambria Math" charset="0"/>
                                      </a:rPr>
                                      <m:t>𝑞</m:t>
                                    </m:r>
                                  </m:sub>
                                </m:sSub>
                              </m:oMath>
                            </m:oMathPara>
                          </a14:m>
                          <a:endParaRPr lang="en-US" dirty="0"/>
                        </a:p>
                      </a:txBody>
                      <a:tcPr>
                        <a:solidFill>
                          <a:schemeClr val="accent6">
                            <a:lumMod val="60000"/>
                            <a:lumOff val="40000"/>
                          </a:schemeClr>
                        </a:solidFill>
                      </a:tcPr>
                    </a:tc>
                    <a:tc>
                      <a:txBody>
                        <a:bodyPr/>
                        <a:lstStyle/>
                        <a:p>
                          <a:r>
                            <a:rPr lang="en-US" dirty="0"/>
                            <a:t>0.25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400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8</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𝑟</m:t>
                                    </m:r>
                                  </m:e>
                                  <m:sub>
                                    <m:r>
                                      <a:rPr lang="hr-HR" b="0" i="1" smtClean="0">
                                        <a:solidFill>
                                          <a:schemeClr val="tx1"/>
                                        </a:solidFill>
                                        <a:latin typeface="Cambria Math" charset="0"/>
                                      </a:rPr>
                                      <m:t>𝑎</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𝑞</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1.81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0.03</a:t>
                          </a:r>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1.76</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0.07</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𝑎𝑎</m:t>
                                    </m:r>
                                  </m:sub>
                                </m:sSub>
                              </m:oMath>
                            </m:oMathPara>
                          </a14:m>
                          <a:endParaRPr lang="en-US" dirty="0"/>
                        </a:p>
                      </a:txBody>
                      <a:tcPr>
                        <a:solidFill>
                          <a:schemeClr val="accent6">
                            <a:lumMod val="60000"/>
                            <a:lumOff val="40000"/>
                          </a:schemeClr>
                        </a:solidFill>
                      </a:tcPr>
                    </a:tc>
                    <a:tc>
                      <a:txBody>
                        <a:bodyPr/>
                        <a:lstStyle/>
                        <a:p>
                          <a:r>
                            <a:rPr lang="en-US" dirty="0"/>
                            <a:t>0.002</a:t>
                          </a:r>
                        </a:p>
                      </a:txBody>
                      <a:tcPr>
                        <a:solidFill>
                          <a:schemeClr val="accent6">
                            <a:lumMod val="20000"/>
                            <a:lumOff val="80000"/>
                          </a:schemeClr>
                        </a:solidFill>
                      </a:tcPr>
                    </a:tc>
                    <a:extLst>
                      <a:ext uri="{0D108BD9-81ED-4DB2-BD59-A6C34878D82A}">
                        <a16:rowId xmlns:a16="http://schemas.microsoft.com/office/drawing/2014/main" val="10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0.65</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𝑀</m:t>
                                </m:r>
                              </m:oMath>
                            </m:oMathPara>
                          </a14:m>
                          <a:endParaRPr lang="en-US" dirty="0"/>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𝐷</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826745014"/>
                  </p:ext>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gridCol w="763550"/>
                    <a:gridCol w="763550"/>
                    <a:gridCol w="763550"/>
                  </a:tblGrid>
                  <a:tr h="386969">
                    <a:tc>
                      <a:txBody>
                        <a:bodyPr/>
                        <a:lstStyle/>
                        <a:p>
                          <a:endParaRPr lang="en-US"/>
                        </a:p>
                      </a:txBody>
                      <a:tcPr>
                        <a:blipFill rotWithShape="0">
                          <a:blip r:embed="rId3"/>
                          <a:stretch>
                            <a:fillRect l="-794" t="-7813" r="-300000" b="-704688"/>
                          </a:stretch>
                        </a:blipFill>
                      </a:tcPr>
                    </a:tc>
                    <a:tc>
                      <a:txBody>
                        <a:bodyPr/>
                        <a:lstStyle/>
                        <a:p>
                          <a:r>
                            <a:rPr lang="en-US" dirty="0" smtClean="0"/>
                            <a:t>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794" b="-704688"/>
                          </a:stretch>
                        </a:blipFill>
                      </a:tcPr>
                    </a:tc>
                    <a:tc>
                      <a:txBody>
                        <a:bodyPr/>
                        <a:lstStyle/>
                        <a:p>
                          <a:r>
                            <a:rPr lang="en-US" dirty="0" smtClean="0"/>
                            <a:t>0.25</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111290" r="-300000" b="-627419"/>
                          </a:stretch>
                        </a:blipFill>
                      </a:tcPr>
                    </a:tc>
                    <a:tc>
                      <a:txBody>
                        <a:bodyPr/>
                        <a:lstStyle/>
                        <a:p>
                          <a:r>
                            <a:rPr lang="en-US" dirty="0" smtClean="0"/>
                            <a:t>400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1290" r="-100794" b="-627419"/>
                          </a:stretch>
                        </a:blipFill>
                      </a:tcPr>
                    </a:tc>
                    <a:tc>
                      <a:txBody>
                        <a:bodyPr/>
                        <a:lstStyle/>
                        <a:p>
                          <a:r>
                            <a:rPr lang="en-US" dirty="0" smtClean="0"/>
                            <a:t>8</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207937" r="-300000" b="-517460"/>
                          </a:stretch>
                        </a:blipFill>
                      </a:tcPr>
                    </a:tc>
                    <a:tc>
                      <a:txBody>
                        <a:bodyPr/>
                        <a:lstStyle/>
                        <a:p>
                          <a:r>
                            <a:rPr lang="en-US" dirty="0" smtClean="0"/>
                            <a:t>0.003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07937" r="-100794" b="-517460"/>
                          </a:stretch>
                        </a:blipFill>
                      </a:tcPr>
                    </a:tc>
                    <a:tc>
                      <a:txBody>
                        <a:bodyPr/>
                        <a:lstStyle/>
                        <a:p>
                          <a:r>
                            <a:rPr lang="en-US" dirty="0" smtClean="0"/>
                            <a:t>1</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312903" r="-300000" b="-425806"/>
                          </a:stretch>
                        </a:blipFill>
                      </a:tcPr>
                    </a:tc>
                    <a:tc>
                      <a:txBody>
                        <a:bodyPr/>
                        <a:lstStyle/>
                        <a:p>
                          <a:r>
                            <a:rPr lang="en-US" dirty="0" smtClean="0"/>
                            <a:t>1.81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312903" r="-100794" b="-425806"/>
                          </a:stretch>
                        </a:blipFill>
                      </a:tcPr>
                    </a:tc>
                    <a:tc>
                      <a:txBody>
                        <a:bodyPr/>
                        <a:lstStyle/>
                        <a:p>
                          <a:r>
                            <a:rPr lang="en-US" dirty="0" smtClean="0"/>
                            <a:t>0.03</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400000" r="-300000" b="-312500"/>
                          </a:stretch>
                        </a:blipFill>
                      </a:tcPr>
                    </a:tc>
                    <a:tc>
                      <a:txBody>
                        <a:bodyPr/>
                        <a:lstStyle/>
                        <a:p>
                          <a:r>
                            <a:rPr lang="en-US" dirty="0" smtClean="0"/>
                            <a:t>1.76</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400000" r="-100794" b="-312500"/>
                          </a:stretch>
                        </a:blipFill>
                      </a:tcPr>
                    </a:tc>
                    <a:tc>
                      <a:txBody>
                        <a:bodyPr/>
                        <a:lstStyle/>
                        <a:p>
                          <a:r>
                            <a:rPr lang="en-US" dirty="0" smtClean="0"/>
                            <a:t>0.07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524590" r="-300000" b="-227869"/>
                          </a:stretch>
                        </a:blipFill>
                      </a:tcPr>
                    </a:tc>
                    <a:tc>
                      <a:txBody>
                        <a:bodyPr/>
                        <a:lstStyle/>
                        <a:p>
                          <a:r>
                            <a:rPr lang="en-US" dirty="0" smtClean="0"/>
                            <a:t>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524590" r="-100794" b="-227869"/>
                          </a:stretch>
                        </a:blipFill>
                      </a:tcPr>
                    </a:tc>
                    <a:tc>
                      <a:txBody>
                        <a:bodyPr/>
                        <a:lstStyle/>
                        <a:p>
                          <a:r>
                            <a:rPr lang="en-US" dirty="0" smtClean="0"/>
                            <a:t>0.002</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604762" r="-300000" b="-120635"/>
                          </a:stretch>
                        </a:blipFill>
                      </a:tcPr>
                    </a:tc>
                    <a:tc>
                      <a:txBody>
                        <a:bodyPr/>
                        <a:lstStyle/>
                        <a:p>
                          <a:r>
                            <a:rPr lang="en-US" dirty="0" smtClean="0"/>
                            <a:t>0.65</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604762" r="-100794" b="-120635"/>
                          </a:stretch>
                        </a:blipFill>
                      </a:tcPr>
                    </a:tc>
                    <a:tc>
                      <a:txBody>
                        <a:bodyPr/>
                        <a:lstStyle/>
                        <a:p>
                          <a:r>
                            <a:rPr lang="en-US" dirty="0" smtClean="0"/>
                            <a:t>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727869" r="-300000" b="-24590"/>
                          </a:stretch>
                        </a:blipFill>
                      </a:tcPr>
                    </a:tc>
                    <a:tc>
                      <a:txBody>
                        <a:bodyPr/>
                        <a:lstStyle/>
                        <a:p>
                          <a:r>
                            <a:rPr lang="en-US" dirty="0" smtClean="0"/>
                            <a:t>0.23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27869" r="-100794" b="-24590"/>
                          </a:stretch>
                        </a:blipFill>
                      </a:tcPr>
                    </a:tc>
                    <a:tc>
                      <a:txBody>
                        <a:bodyPr/>
                        <a:lstStyle/>
                        <a:p>
                          <a:r>
                            <a:rPr lang="en-US" dirty="0" smtClean="0"/>
                            <a:t>0</a:t>
                          </a:r>
                          <a:endParaRPr lang="en-US" dirty="0"/>
                        </a:p>
                      </a:txBody>
                      <a:tcPr>
                        <a:solidFill>
                          <a:schemeClr val="accent6">
                            <a:lumMod val="20000"/>
                            <a:lumOff val="80000"/>
                          </a:schemeClr>
                        </a:solidFill>
                      </a:tcPr>
                    </a:tc>
                  </a:tr>
                </a:tbl>
              </a:graphicData>
            </a:graphic>
          </p:graphicFrame>
        </mc:Fallback>
      </mc:AlternateContent>
      <p:pic>
        <p:nvPicPr>
          <p:cNvPr id="9" name="Picture 8"/>
          <p:cNvPicPr>
            <a:picLocks noChangeAspect="1"/>
          </p:cNvPicPr>
          <p:nvPr/>
        </p:nvPicPr>
        <p:blipFill>
          <a:blip r:embed="rId4"/>
          <a:stretch>
            <a:fillRect/>
          </a:stretch>
        </p:blipFill>
        <p:spPr>
          <a:xfrm>
            <a:off x="5022943" y="2476189"/>
            <a:ext cx="3115568" cy="2900501"/>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43999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19</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Generator model – Step 1 </a:t>
            </a:r>
          </a:p>
        </p:txBody>
      </p:sp>
      <p:sp>
        <p:nvSpPr>
          <p:cNvPr id="7" name="TextBox 6"/>
          <p:cNvSpPr txBox="1"/>
          <p:nvPr/>
        </p:nvSpPr>
        <p:spPr>
          <a:xfrm>
            <a:off x="361776" y="1823442"/>
            <a:ext cx="4186808" cy="369332"/>
          </a:xfrm>
          <a:prstGeom prst="rect">
            <a:avLst/>
          </a:prstGeom>
          <a:noFill/>
        </p:spPr>
        <p:txBody>
          <a:bodyPr wrap="square" rtlCol="0">
            <a:spAutoFit/>
          </a:bodyPr>
          <a:lstStyle/>
          <a:p>
            <a:pPr marL="285750" indent="-285750">
              <a:buFont typeface="Arial" charset="0"/>
              <a:buChar char="•"/>
            </a:pPr>
            <a:r>
              <a:rPr lang="en-US" dirty="0"/>
              <a:t>Power flow results:</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769413004"/>
                  </p:ext>
                </p:extLst>
              </p:nvPr>
            </p:nvGraphicFramePr>
            <p:xfrm>
              <a:off x="755576" y="2308870"/>
              <a:ext cx="2808312" cy="2727058"/>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0"/>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𝑎𝑛𝑔𝑙𝑒</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cs-CZ" dirty="0"/>
                            <a:t>0.4946</a:t>
                          </a:r>
                          <a:endParaRPr lang="en-US" dirty="0"/>
                        </a:p>
                      </a:txBody>
                      <a:tcPr>
                        <a:solidFill>
                          <a:schemeClr val="accent6">
                            <a:lumMod val="20000"/>
                            <a:lumOff val="80000"/>
                          </a:schemeClr>
                        </a:solidFill>
                      </a:tcPr>
                    </a:tc>
                    <a:extLst>
                      <a:ext uri="{0D108BD9-81ED-4DB2-BD59-A6C34878D82A}">
                        <a16:rowId xmlns:a16="http://schemas.microsoft.com/office/drawing/2014/main" val="10001"/>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𝑃</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199.799</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𝑄</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96.792</a:t>
                          </a:r>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400</a:t>
                          </a:r>
                        </a:p>
                      </a:txBody>
                      <a:tcPr>
                        <a:solidFill>
                          <a:schemeClr val="accent6">
                            <a:lumMod val="20000"/>
                            <a:lumOff val="80000"/>
                          </a:schemeClr>
                        </a:solidFill>
                      </a:tcPr>
                    </a:tc>
                    <a:extLst>
                      <a:ext uri="{0D108BD9-81ED-4DB2-BD59-A6C34878D82A}">
                        <a16:rowId xmlns:a16="http://schemas.microsoft.com/office/drawing/2014/main" val="10004"/>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5"/>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769413004"/>
                  </p:ext>
                </p:extLst>
              </p:nvPr>
            </p:nvGraphicFramePr>
            <p:xfrm>
              <a:off x="755576" y="2308870"/>
              <a:ext cx="2808312" cy="2727058"/>
            </p:xfrm>
            <a:graphic>
              <a:graphicData uri="http://schemas.openxmlformats.org/drawingml/2006/table">
                <a:tbl>
                  <a:tblPr firstRow="1" bandRow="1">
                    <a:tableStyleId>{5940675A-B579-460E-94D1-54222C63F5DA}</a:tableStyleId>
                  </a:tblPr>
                  <a:tblGrid>
                    <a:gridCol w="1404156"/>
                    <a:gridCol w="1404156"/>
                  </a:tblGrid>
                  <a:tr h="392228">
                    <a:tc>
                      <a:txBody>
                        <a:bodyPr/>
                        <a:lstStyle/>
                        <a:p>
                          <a:endParaRPr lang="en-US"/>
                        </a:p>
                      </a:txBody>
                      <a:tcPr>
                        <a:blipFill rotWithShape="0">
                          <a:blip r:embed="rId3"/>
                          <a:stretch>
                            <a:fillRect l="-433" t="-7692" r="-100866" b="-607692"/>
                          </a:stretch>
                        </a:blipFill>
                      </a:tcPr>
                    </a:tc>
                    <a:tc>
                      <a:txBody>
                        <a:bodyPr/>
                        <a:lstStyle/>
                        <a:p>
                          <a:r>
                            <a:rPr lang="en-US" dirty="0" smtClean="0"/>
                            <a:t>1</a:t>
                          </a:r>
                          <a:endParaRPr lang="en-US" dirty="0"/>
                        </a:p>
                      </a:txBody>
                      <a:tcPr>
                        <a:solidFill>
                          <a:schemeClr val="accent6">
                            <a:lumMod val="20000"/>
                            <a:lumOff val="80000"/>
                          </a:schemeClr>
                        </a:solidFill>
                      </a:tcPr>
                    </a:tc>
                  </a:tr>
                  <a:tr h="382959">
                    <a:tc>
                      <a:txBody>
                        <a:bodyPr/>
                        <a:lstStyle/>
                        <a:p>
                          <a:endParaRPr lang="en-US"/>
                        </a:p>
                      </a:txBody>
                      <a:tcPr>
                        <a:blipFill rotWithShape="0">
                          <a:blip r:embed="rId3"/>
                          <a:stretch>
                            <a:fillRect l="-433" t="-111111" r="-100866" b="-526984"/>
                          </a:stretch>
                        </a:blipFill>
                      </a:tcPr>
                    </a:tc>
                    <a:tc>
                      <a:txBody>
                        <a:bodyPr/>
                        <a:lstStyle/>
                        <a:p>
                          <a:r>
                            <a:rPr lang="cs-CZ" dirty="0" smtClean="0"/>
                            <a:t>0.4946</a:t>
                          </a:r>
                          <a:endParaRPr lang="en-US" dirty="0"/>
                        </a:p>
                      </a:txBody>
                      <a:tcPr>
                        <a:solidFill>
                          <a:schemeClr val="accent6">
                            <a:lumMod val="20000"/>
                            <a:lumOff val="80000"/>
                          </a:schemeClr>
                        </a:solidFill>
                      </a:tcPr>
                    </a:tc>
                  </a:tr>
                  <a:tr h="392228">
                    <a:tc>
                      <a:txBody>
                        <a:bodyPr/>
                        <a:lstStyle/>
                        <a:p>
                          <a:endParaRPr lang="en-US"/>
                        </a:p>
                      </a:txBody>
                      <a:tcPr>
                        <a:blipFill rotWithShape="0">
                          <a:blip r:embed="rId3"/>
                          <a:stretch>
                            <a:fillRect l="-433" t="-207813" r="-100866" b="-418750"/>
                          </a:stretch>
                        </a:blipFill>
                      </a:tcPr>
                    </a:tc>
                    <a:tc>
                      <a:txBody>
                        <a:bodyPr/>
                        <a:lstStyle/>
                        <a:p>
                          <a:r>
                            <a:rPr lang="fi-FI" dirty="0" smtClean="0"/>
                            <a:t>199.799</a:t>
                          </a:r>
                          <a:endParaRPr lang="en-US" dirty="0"/>
                        </a:p>
                      </a:txBody>
                      <a:tcPr>
                        <a:solidFill>
                          <a:schemeClr val="accent6">
                            <a:lumMod val="20000"/>
                            <a:lumOff val="80000"/>
                          </a:schemeClr>
                        </a:solidFill>
                      </a:tcPr>
                    </a:tc>
                  </a:tr>
                  <a:tr h="382959">
                    <a:tc>
                      <a:txBody>
                        <a:bodyPr/>
                        <a:lstStyle/>
                        <a:p>
                          <a:endParaRPr lang="en-US"/>
                        </a:p>
                      </a:txBody>
                      <a:tcPr>
                        <a:blipFill rotWithShape="0">
                          <a:blip r:embed="rId3"/>
                          <a:stretch>
                            <a:fillRect l="-433" t="-312698" r="-100866" b="-325397"/>
                          </a:stretch>
                        </a:blipFill>
                      </a:tcPr>
                    </a:tc>
                    <a:tc>
                      <a:txBody>
                        <a:bodyPr/>
                        <a:lstStyle/>
                        <a:p>
                          <a:r>
                            <a:rPr lang="fi-FI" dirty="0" smtClean="0"/>
                            <a:t>96.792</a:t>
                          </a:r>
                          <a:endParaRPr lang="en-US" dirty="0"/>
                        </a:p>
                      </a:txBody>
                      <a:tcPr>
                        <a:solidFill>
                          <a:schemeClr val="accent6">
                            <a:lumMod val="20000"/>
                            <a:lumOff val="80000"/>
                          </a:schemeClr>
                        </a:solidFill>
                      </a:tcPr>
                    </a:tc>
                  </a:tr>
                  <a:tr h="392228">
                    <a:tc>
                      <a:txBody>
                        <a:bodyPr/>
                        <a:lstStyle/>
                        <a:p>
                          <a:endParaRPr lang="en-US"/>
                        </a:p>
                      </a:txBody>
                      <a:tcPr>
                        <a:blipFill rotWithShape="0">
                          <a:blip r:embed="rId3"/>
                          <a:stretch>
                            <a:fillRect l="-433" t="-400000" r="-100866" b="-215385"/>
                          </a:stretch>
                        </a:blipFill>
                      </a:tcPr>
                    </a:tc>
                    <a:tc>
                      <a:txBody>
                        <a:bodyPr/>
                        <a:lstStyle/>
                        <a:p>
                          <a:r>
                            <a:rPr lang="en-US" dirty="0" smtClean="0"/>
                            <a:t>400</a:t>
                          </a:r>
                          <a:endParaRPr lang="en-US" dirty="0"/>
                        </a:p>
                      </a:txBody>
                      <a:tcPr>
                        <a:solidFill>
                          <a:schemeClr val="accent6">
                            <a:lumMod val="20000"/>
                            <a:lumOff val="80000"/>
                          </a:schemeClr>
                        </a:solidFill>
                      </a:tcPr>
                    </a:tc>
                  </a:tr>
                  <a:tr h="392228">
                    <a:tc>
                      <a:txBody>
                        <a:bodyPr/>
                        <a:lstStyle/>
                        <a:p>
                          <a:endParaRPr lang="en-US"/>
                        </a:p>
                      </a:txBody>
                      <a:tcPr>
                        <a:blipFill rotWithShape="0">
                          <a:blip r:embed="rId3"/>
                          <a:stretch>
                            <a:fillRect l="-433" t="-507813" r="-100866" b="-118750"/>
                          </a:stretch>
                        </a:blipFill>
                      </a:tcPr>
                    </a:tc>
                    <a:tc>
                      <a:txBody>
                        <a:bodyPr/>
                        <a:lstStyle/>
                        <a:p>
                          <a:r>
                            <a:rPr lang="en-US" dirty="0" smtClean="0"/>
                            <a:t>Do not edit</a:t>
                          </a:r>
                          <a:endParaRPr lang="en-US" dirty="0"/>
                        </a:p>
                      </a:txBody>
                      <a:tcPr>
                        <a:solidFill>
                          <a:schemeClr val="accent6">
                            <a:lumMod val="20000"/>
                            <a:lumOff val="80000"/>
                          </a:schemeClr>
                        </a:solidFill>
                      </a:tcPr>
                    </a:tc>
                  </a:tr>
                  <a:tr h="392228">
                    <a:tc>
                      <a:txBody>
                        <a:bodyPr/>
                        <a:lstStyle/>
                        <a:p>
                          <a:endParaRPr lang="en-US"/>
                        </a:p>
                      </a:txBody>
                      <a:tcPr>
                        <a:blipFill rotWithShape="0">
                          <a:blip r:embed="rId3"/>
                          <a:stretch>
                            <a:fillRect l="-433" t="-598462" r="-100866" b="-16923"/>
                          </a:stretch>
                        </a:blipFill>
                      </a:tcPr>
                    </a:tc>
                    <a:tc>
                      <a:txBody>
                        <a:bodyPr/>
                        <a:lstStyle/>
                        <a:p>
                          <a:r>
                            <a:rPr lang="en-US" dirty="0" smtClean="0"/>
                            <a:t>Do not edit</a:t>
                          </a:r>
                          <a:endParaRPr lang="en-US" dirty="0"/>
                        </a:p>
                      </a:txBody>
                      <a:tcPr>
                        <a:solidFill>
                          <a:schemeClr val="accent6">
                            <a:lumMod val="20000"/>
                            <a:lumOff val="80000"/>
                          </a:schemeClr>
                        </a:solidFill>
                      </a:tcPr>
                    </a:tc>
                  </a:tr>
                </a:tbl>
              </a:graphicData>
            </a:graphic>
          </p:graphicFrame>
        </mc:Fallback>
      </mc:AlternateContent>
      <p:pic>
        <p:nvPicPr>
          <p:cNvPr id="10" name="Picture 9"/>
          <p:cNvPicPr>
            <a:picLocks noChangeAspect="1"/>
          </p:cNvPicPr>
          <p:nvPr/>
        </p:nvPicPr>
        <p:blipFill>
          <a:blip r:embed="rId4"/>
          <a:stretch>
            <a:fillRect/>
          </a:stretch>
        </p:blipFill>
        <p:spPr>
          <a:xfrm>
            <a:off x="4788024" y="2222149"/>
            <a:ext cx="3115568" cy="2900501"/>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200051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332656"/>
            <a:ext cx="6935788" cy="668338"/>
          </a:xfrm>
        </p:spPr>
        <p:txBody>
          <a:bodyPr/>
          <a:lstStyle/>
          <a:p>
            <a:r>
              <a:rPr lang="en-US" dirty="0"/>
              <a:t>Workshop Agenda</a:t>
            </a:r>
          </a:p>
        </p:txBody>
      </p:sp>
      <p:sp>
        <p:nvSpPr>
          <p:cNvPr id="3" name="Content Placeholder 2"/>
          <p:cNvSpPr>
            <a:spLocks noGrp="1"/>
          </p:cNvSpPr>
          <p:nvPr>
            <p:ph idx="1"/>
          </p:nvPr>
        </p:nvSpPr>
        <p:spPr/>
        <p:txBody>
          <a:bodyPr/>
          <a:lstStyle/>
          <a:p>
            <a:pPr marL="342900" indent="-342900">
              <a:buFont typeface="Arial" charset="0"/>
              <a:buChar char="•"/>
            </a:pPr>
            <a:r>
              <a:rPr lang="en-US" dirty="0"/>
              <a:t>Introduction to the Open-Instance Power System Library </a:t>
            </a:r>
          </a:p>
          <a:p>
            <a:pPr marL="342900" indent="-342900">
              <a:buFont typeface="Arial" charset="0"/>
              <a:buChar char="•"/>
            </a:pPr>
            <a:r>
              <a:rPr lang="en-US" dirty="0"/>
              <a:t>Modelling and simulation possibilities by using </a:t>
            </a:r>
            <a:r>
              <a:rPr lang="en-US" dirty="0" err="1"/>
              <a:t>OpenIPSL</a:t>
            </a:r>
            <a:r>
              <a:rPr lang="en-US" dirty="0"/>
              <a:t> and Modelica</a:t>
            </a:r>
          </a:p>
          <a:p>
            <a:pPr marL="342900" indent="-342900">
              <a:buFont typeface="Arial" charset="0"/>
              <a:buChar char="•"/>
            </a:pPr>
            <a:r>
              <a:rPr lang="en-US" dirty="0"/>
              <a:t>Comparison of the performance with a reference simulation software</a:t>
            </a:r>
          </a:p>
          <a:p>
            <a:pPr marL="342900" indent="-342900">
              <a:buFont typeface="Arial" charset="0"/>
              <a:buChar char="•"/>
            </a:pPr>
            <a:r>
              <a:rPr lang="en-US" dirty="0"/>
              <a:t>3 use cases with a dynamic simulation and linearization</a:t>
            </a:r>
          </a:p>
          <a:p>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440EDFD1-B7BF-467C-97A6-8BB3B0D76BCB}" type="slidenum">
              <a:rPr lang="en-US" smtClean="0"/>
              <a:pPr>
                <a:defRPr/>
              </a:pPr>
              <a:t>2</a:t>
            </a:fld>
            <a:endParaRPr lang="en-US" dirty="0"/>
          </a:p>
        </p:txBody>
      </p:sp>
      <p:sp>
        <p:nvSpPr>
          <p:cNvPr id="5" name="Date Placeholder 4"/>
          <p:cNvSpPr>
            <a:spLocks noGrp="1"/>
          </p:cNvSpPr>
          <p:nvPr>
            <p:ph type="dt" sz="half" idx="10"/>
          </p:nvPr>
        </p:nvSpPr>
        <p:spPr/>
        <p:txBody>
          <a:bodyPr/>
          <a:lstStyle/>
          <a:p>
            <a:r>
              <a:rPr lang="sv-SE"/>
              <a:t>2016-11-20</a:t>
            </a:r>
          </a:p>
        </p:txBody>
      </p:sp>
      <p:sp>
        <p:nvSpPr>
          <p:cNvPr id="6" name="Footer Placeholder 5"/>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146357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20</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Generator model – Step 2 </a:t>
            </a:r>
          </a:p>
        </p:txBody>
      </p:sp>
      <p:sp>
        <p:nvSpPr>
          <p:cNvPr id="6" name="TextBox 5"/>
          <p:cNvSpPr txBox="1"/>
          <p:nvPr/>
        </p:nvSpPr>
        <p:spPr>
          <a:xfrm>
            <a:off x="361776" y="1823442"/>
            <a:ext cx="8098656" cy="1477328"/>
          </a:xfrm>
          <a:prstGeom prst="rect">
            <a:avLst/>
          </a:prstGeom>
          <a:noFill/>
        </p:spPr>
        <p:txBody>
          <a:bodyPr wrap="square" rtlCol="0">
            <a:spAutoFit/>
          </a:bodyPr>
          <a:lstStyle/>
          <a:p>
            <a:pPr marL="285750" indent="-285750">
              <a:buFont typeface="Arial" charset="0"/>
              <a:buChar char="•"/>
            </a:pPr>
            <a:r>
              <a:rPr lang="en-US" dirty="0"/>
              <a:t>PSAT model of the AVR Type III is used</a:t>
            </a:r>
          </a:p>
          <a:p>
            <a:pPr marL="285750" indent="-285750">
              <a:buFont typeface="Arial" charset="0"/>
              <a:buChar char="•"/>
            </a:pPr>
            <a:r>
              <a:rPr lang="en-US" dirty="0"/>
              <a:t>Constant block </a:t>
            </a:r>
            <a:r>
              <a:rPr lang="en-US" dirty="0" err="1"/>
              <a:t>pss_off</a:t>
            </a:r>
            <a:r>
              <a:rPr lang="en-US" dirty="0"/>
              <a:t> will be used as a zero input to the PSS input signal of the AVR since the PSS is not used </a:t>
            </a:r>
          </a:p>
          <a:p>
            <a:pPr marL="285750" indent="-285750">
              <a:buFont typeface="Arial" charset="0"/>
              <a:buChar char="•"/>
            </a:pPr>
            <a:endParaRPr lang="en-US" dirty="0"/>
          </a:p>
          <a:p>
            <a:pPr marL="285750" indent="-285750">
              <a:buFont typeface="Arial" charset="0"/>
              <a:buChar char="•"/>
            </a:pPr>
            <a:r>
              <a:rPr lang="en-US" dirty="0"/>
              <a:t>Parameters: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896854240"/>
                  </p:ext>
                </p:extLst>
              </p:nvPr>
            </p:nvGraphicFramePr>
            <p:xfrm>
              <a:off x="457199" y="3356754"/>
              <a:ext cx="3538736" cy="2275905"/>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gridCol w="884684">
                      <a:extLst>
                        <a:ext uri="{9D8B030D-6E8A-4147-A177-3AD203B41FA5}">
                          <a16:colId xmlns:a16="http://schemas.microsoft.com/office/drawing/2014/main" val="20002"/>
                        </a:ext>
                      </a:extLst>
                    </a:gridCol>
                    <a:gridCol w="884684">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𝑟𝑒𝑓</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𝑒</m:t>
                                    </m:r>
                                  </m:sub>
                                </m:sSub>
                              </m:oMath>
                            </m:oMathPara>
                          </a14:m>
                          <a:endParaRPr lang="en-US" dirty="0"/>
                        </a:p>
                      </a:txBody>
                      <a:tcPr>
                        <a:solidFill>
                          <a:schemeClr val="accent6">
                            <a:lumMod val="60000"/>
                            <a:lumOff val="40000"/>
                          </a:schemeClr>
                        </a:solidFill>
                      </a:tcPr>
                    </a:tc>
                    <a:tc>
                      <a:txBody>
                        <a:bodyPr/>
                        <a:lstStyle/>
                        <a:p>
                          <a:r>
                            <a:rPr lang="en-US" dirty="0"/>
                            <a:t>0.0001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𝑟</m:t>
                                    </m:r>
                                  </m:sub>
                                </m:sSub>
                              </m:oMath>
                            </m:oMathPara>
                          </a14:m>
                          <a:endParaRPr lang="en-US" dirty="0"/>
                        </a:p>
                      </a:txBody>
                      <a:tcPr>
                        <a:solidFill>
                          <a:schemeClr val="accent6">
                            <a:lumMod val="60000"/>
                            <a:lumOff val="40000"/>
                          </a:schemeClr>
                        </a:solidFill>
                      </a:tcPr>
                    </a:tc>
                    <a:tc>
                      <a:txBody>
                        <a:bodyPr/>
                        <a:lstStyle/>
                        <a:p>
                          <a:r>
                            <a:rPr lang="nb-NO" dirty="0"/>
                            <a:t>0.015</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-6.4</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2</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896854240"/>
                  </p:ext>
                </p:extLst>
              </p:nvPr>
            </p:nvGraphicFramePr>
            <p:xfrm>
              <a:off x="457199" y="3356754"/>
              <a:ext cx="3538736" cy="2275905"/>
            </p:xfrm>
            <a:graphic>
              <a:graphicData uri="http://schemas.openxmlformats.org/drawingml/2006/table">
                <a:tbl>
                  <a:tblPr firstRow="1" bandRow="1">
                    <a:tableStyleId>{5940675A-B579-460E-94D1-54222C63F5DA}</a:tableStyleId>
                  </a:tblPr>
                  <a:tblGrid>
                    <a:gridCol w="884684"/>
                    <a:gridCol w="884684"/>
                    <a:gridCol w="884684"/>
                    <a:gridCol w="884684"/>
                  </a:tblGrid>
                  <a:tr h="387795">
                    <a:tc>
                      <a:txBody>
                        <a:bodyPr/>
                        <a:lstStyle/>
                        <a:p>
                          <a:endParaRPr lang="en-US"/>
                        </a:p>
                      </a:txBody>
                      <a:tcPr>
                        <a:blipFill rotWithShape="0">
                          <a:blip r:embed="rId3"/>
                          <a:stretch>
                            <a:fillRect l="-685" t="-7813" r="-300000" b="-507813"/>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685" b="-507813"/>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113115" r="-300000" b="-432787"/>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3115" r="-100685" b="-432787"/>
                          </a:stretch>
                        </a:blipFill>
                      </a:tcPr>
                    </a:tc>
                    <a:tc>
                      <a:txBody>
                        <a:bodyPr/>
                        <a:lstStyle/>
                        <a:p>
                          <a:r>
                            <a:rPr lang="en-US" dirty="0" smtClean="0"/>
                            <a:t>0.0001</a:t>
                          </a:r>
                          <a:endParaRPr lang="en-US" dirty="0"/>
                        </a:p>
                      </a:txBody>
                      <a:tcPr>
                        <a:solidFill>
                          <a:schemeClr val="accent6">
                            <a:lumMod val="20000"/>
                            <a:lumOff val="80000"/>
                          </a:schemeClr>
                        </a:solidFill>
                      </a:tcPr>
                    </a:tc>
                  </a:tr>
                  <a:tr h="387795">
                    <a:tc>
                      <a:txBody>
                        <a:bodyPr/>
                        <a:lstStyle/>
                        <a:p>
                          <a:endParaRPr lang="en-US"/>
                        </a:p>
                      </a:txBody>
                      <a:tcPr>
                        <a:blipFill rotWithShape="0">
                          <a:blip r:embed="rId3"/>
                          <a:stretch>
                            <a:fillRect l="-685" t="-206349" r="-300000" b="-319048"/>
                          </a:stretch>
                        </a:blipFill>
                      </a:tcPr>
                    </a:tc>
                    <a:tc>
                      <a:txBody>
                        <a:bodyPr/>
                        <a:lstStyle/>
                        <a:p>
                          <a:r>
                            <a:rPr lang="en-US" dirty="0" smtClean="0"/>
                            <a:t>7</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06349" r="-100685" b="-319048"/>
                          </a:stretch>
                        </a:blipFill>
                      </a:tcPr>
                    </a:tc>
                    <a:tc>
                      <a:txBody>
                        <a:bodyPr/>
                        <a:lstStyle/>
                        <a:p>
                          <a:r>
                            <a:rPr lang="nb-NO" dirty="0" smtClean="0"/>
                            <a:t>0.015</a:t>
                          </a:r>
                          <a:endParaRPr lang="en-US" dirty="0"/>
                        </a:p>
                      </a:txBody>
                      <a:tcPr>
                        <a:solidFill>
                          <a:schemeClr val="accent6">
                            <a:lumMod val="20000"/>
                            <a:lumOff val="80000"/>
                          </a:schemeClr>
                        </a:solidFill>
                      </a:tcPr>
                    </a:tc>
                  </a:tr>
                  <a:tr h="387795">
                    <a:tc>
                      <a:txBody>
                        <a:bodyPr/>
                        <a:lstStyle/>
                        <a:p>
                          <a:endParaRPr lang="en-US"/>
                        </a:p>
                      </a:txBody>
                      <a:tcPr>
                        <a:blipFill rotWithShape="0">
                          <a:blip r:embed="rId3"/>
                          <a:stretch>
                            <a:fillRect l="-685" t="-301563" r="-300000" b="-214063"/>
                          </a:stretch>
                        </a:blipFill>
                      </a:tcPr>
                    </a:tc>
                    <a:tc>
                      <a:txBody>
                        <a:bodyPr/>
                        <a:lstStyle/>
                        <a:p>
                          <a:r>
                            <a:rPr lang="en-US" dirty="0" smtClean="0"/>
                            <a:t>-6.4</a:t>
                          </a:r>
                          <a:endParaRPr lang="en-US" dirty="0"/>
                        </a:p>
                      </a:txBody>
                      <a:tcPr>
                        <a:solidFill>
                          <a:schemeClr val="accent6">
                            <a:lumMod val="20000"/>
                            <a:lumOff val="80000"/>
                          </a:schemeClr>
                        </a:solidFill>
                      </a:tcPr>
                    </a:tc>
                    <a:tc>
                      <a:txBody>
                        <a:bodyPr/>
                        <a:lstStyle/>
                        <a:p>
                          <a:pPr/>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421311" r="-300000" b="-124590"/>
                          </a:stretch>
                        </a:blipFill>
                      </a:tcPr>
                    </a:tc>
                    <a:tc>
                      <a:txBody>
                        <a:bodyPr/>
                        <a:lstStyle/>
                        <a:p>
                          <a:r>
                            <a:rPr lang="en-US" dirty="0" smtClean="0"/>
                            <a:t>200</a:t>
                          </a:r>
                          <a:endParaRPr lang="en-US" dirty="0"/>
                        </a:p>
                      </a:txBody>
                      <a:tcPr>
                        <a:solidFill>
                          <a:schemeClr val="accent6">
                            <a:lumMod val="20000"/>
                            <a:lumOff val="80000"/>
                          </a:schemeClr>
                        </a:solidFill>
                      </a:tcPr>
                    </a:tc>
                    <a:tc>
                      <a:txBody>
                        <a:bodyPr/>
                        <a:lstStyle/>
                        <a:p>
                          <a:pPr/>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521311" r="-300000" b="-24590"/>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pic>
        <p:nvPicPr>
          <p:cNvPr id="8" name="Picture 7"/>
          <p:cNvPicPr>
            <a:picLocks noChangeAspect="1"/>
          </p:cNvPicPr>
          <p:nvPr/>
        </p:nvPicPr>
        <p:blipFill>
          <a:blip r:embed="rId4"/>
          <a:stretch>
            <a:fillRect/>
          </a:stretch>
        </p:blipFill>
        <p:spPr>
          <a:xfrm>
            <a:off x="4636320" y="3573016"/>
            <a:ext cx="4067944" cy="1851305"/>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9" name="Footer Placeholder 8"/>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94920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21</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Generator model – Step 3 </a:t>
            </a:r>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61857" y="4005064"/>
            <a:ext cx="1705615" cy="1554229"/>
          </a:xfrm>
          <a:prstGeom prst="rect">
            <a:avLst/>
          </a:prstGeom>
        </p:spPr>
      </p:pic>
      <p:sp>
        <p:nvSpPr>
          <p:cNvPr id="8" name="TextBox 7"/>
          <p:cNvSpPr txBox="1"/>
          <p:nvPr/>
        </p:nvSpPr>
        <p:spPr>
          <a:xfrm>
            <a:off x="457200" y="1916832"/>
            <a:ext cx="4114800" cy="1754326"/>
          </a:xfrm>
          <a:prstGeom prst="rect">
            <a:avLst/>
          </a:prstGeom>
          <a:noFill/>
        </p:spPr>
        <p:txBody>
          <a:bodyPr wrap="square" rtlCol="0">
            <a:spAutoFit/>
          </a:bodyPr>
          <a:lstStyle/>
          <a:p>
            <a:pPr marL="285750" indent="-285750">
              <a:buFont typeface="Arial" charset="0"/>
              <a:buChar char="•"/>
            </a:pPr>
            <a:r>
              <a:rPr lang="en-US" dirty="0"/>
              <a:t>To finish the generator model, different signals need to be connected</a:t>
            </a:r>
          </a:p>
          <a:p>
            <a:pPr marL="285750" indent="-285750">
              <a:buFont typeface="Arial" charset="0"/>
              <a:buChar char="•"/>
            </a:pPr>
            <a:endParaRPr lang="en-US" dirty="0"/>
          </a:p>
          <a:p>
            <a:pPr marL="285750" indent="-285750">
              <a:buFont typeface="Arial" charset="0"/>
              <a:buChar char="•"/>
            </a:pPr>
            <a:r>
              <a:rPr lang="en-US" dirty="0"/>
              <a:t>Optionally, icon of the generator model can be altered</a:t>
            </a:r>
          </a:p>
        </p:txBody>
      </p:sp>
      <p:pic>
        <p:nvPicPr>
          <p:cNvPr id="9" name="Picture 8"/>
          <p:cNvPicPr>
            <a:picLocks noChangeAspect="1"/>
          </p:cNvPicPr>
          <p:nvPr/>
        </p:nvPicPr>
        <p:blipFill>
          <a:blip r:embed="rId4"/>
          <a:stretch>
            <a:fillRect/>
          </a:stretch>
        </p:blipFill>
        <p:spPr>
          <a:xfrm>
            <a:off x="4208079" y="1916832"/>
            <a:ext cx="4336062" cy="3458954"/>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4326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22</a:t>
            </a:fld>
            <a:endParaRPr lang="en-US" dirty="0"/>
          </a:p>
        </p:txBody>
      </p:sp>
      <p:sp>
        <p:nvSpPr>
          <p:cNvPr id="10" name="TextBox 9"/>
          <p:cNvSpPr txBox="1"/>
          <p:nvPr/>
        </p:nvSpPr>
        <p:spPr>
          <a:xfrm>
            <a:off x="457200" y="1417638"/>
            <a:ext cx="5976664" cy="369332"/>
          </a:xfrm>
          <a:prstGeom prst="rect">
            <a:avLst/>
          </a:prstGeom>
          <a:noFill/>
        </p:spPr>
        <p:txBody>
          <a:bodyPr wrap="square" rtlCol="0">
            <a:spAutoFit/>
          </a:bodyPr>
          <a:lstStyle/>
          <a:p>
            <a:r>
              <a:rPr lang="en-US" b="1" dirty="0"/>
              <a:t>Network model – Step 1 </a:t>
            </a:r>
          </a:p>
        </p:txBody>
      </p:sp>
      <p:sp>
        <p:nvSpPr>
          <p:cNvPr id="11" name="TextBox 10"/>
          <p:cNvSpPr txBox="1"/>
          <p:nvPr/>
        </p:nvSpPr>
        <p:spPr>
          <a:xfrm>
            <a:off x="361776" y="1823442"/>
            <a:ext cx="7738616" cy="923330"/>
          </a:xfrm>
          <a:prstGeom prst="rect">
            <a:avLst/>
          </a:prstGeom>
          <a:noFill/>
        </p:spPr>
        <p:txBody>
          <a:bodyPr wrap="square" rtlCol="0">
            <a:spAutoFit/>
          </a:bodyPr>
          <a:lstStyle/>
          <a:p>
            <a:pPr marL="285750" indent="-285750">
              <a:buFont typeface="Arial" charset="0"/>
              <a:buChar char="•"/>
            </a:pPr>
            <a:r>
              <a:rPr lang="en-US" dirty="0"/>
              <a:t>Network package will be created in the </a:t>
            </a:r>
            <a:r>
              <a:rPr lang="en-US" i="1" dirty="0"/>
              <a:t>Example_1 </a:t>
            </a:r>
            <a:r>
              <a:rPr lang="en-US" dirty="0"/>
              <a:t>package</a:t>
            </a:r>
          </a:p>
          <a:p>
            <a:pPr marL="285750" indent="-285750">
              <a:buFont typeface="Arial" charset="0"/>
              <a:buChar char="•"/>
            </a:pPr>
            <a:r>
              <a:rPr lang="en-US" dirty="0"/>
              <a:t>This package is created by right clicking on the </a:t>
            </a:r>
            <a:r>
              <a:rPr lang="en-US" i="1" dirty="0"/>
              <a:t>Example_1</a:t>
            </a:r>
            <a:r>
              <a:rPr lang="en-US" dirty="0"/>
              <a:t> in the </a:t>
            </a:r>
            <a:r>
              <a:rPr lang="en-US" i="1" dirty="0" err="1"/>
              <a:t>Working_Examples</a:t>
            </a:r>
            <a:r>
              <a:rPr lang="en-US" dirty="0"/>
              <a:t> package</a:t>
            </a:r>
            <a:endParaRPr lang="en-US" i="1"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8578" y="2803921"/>
            <a:ext cx="4292600" cy="2870200"/>
          </a:xfrm>
          <a:prstGeom prst="rect">
            <a:avLst/>
          </a:prstGeom>
        </p:spPr>
      </p:pic>
      <p:sp>
        <p:nvSpPr>
          <p:cNvPr id="14" name="Rectangle 13"/>
          <p:cNvSpPr/>
          <p:nvPr/>
        </p:nvSpPr>
        <p:spPr>
          <a:xfrm>
            <a:off x="5508104" y="3265944"/>
            <a:ext cx="2448272" cy="5760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4"/>
          <a:stretch>
            <a:fillRect/>
          </a:stretch>
        </p:blipFill>
        <p:spPr>
          <a:xfrm>
            <a:off x="1835696" y="2935287"/>
            <a:ext cx="1401548" cy="2579886"/>
          </a:xfrm>
          <a:prstGeom prst="rect">
            <a:avLst/>
          </a:prstGeom>
        </p:spPr>
      </p:pic>
      <p:cxnSp>
        <p:nvCxnSpPr>
          <p:cNvPr id="9" name="Straight Arrow Connector 8"/>
          <p:cNvCxnSpPr/>
          <p:nvPr/>
        </p:nvCxnSpPr>
        <p:spPr>
          <a:xfrm>
            <a:off x="1200563" y="435252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5" name="Date Placeholder 4"/>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385031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23</a:t>
            </a:fld>
            <a:endParaRPr lang="en-US" dirty="0"/>
          </a:p>
        </p:txBody>
      </p:sp>
      <p:sp>
        <p:nvSpPr>
          <p:cNvPr id="10" name="TextBox 9"/>
          <p:cNvSpPr txBox="1"/>
          <p:nvPr/>
        </p:nvSpPr>
        <p:spPr>
          <a:xfrm>
            <a:off x="457200" y="1417638"/>
            <a:ext cx="5976664" cy="369332"/>
          </a:xfrm>
          <a:prstGeom prst="rect">
            <a:avLst/>
          </a:prstGeom>
          <a:noFill/>
        </p:spPr>
        <p:txBody>
          <a:bodyPr wrap="square" rtlCol="0">
            <a:spAutoFit/>
          </a:bodyPr>
          <a:lstStyle/>
          <a:p>
            <a:r>
              <a:rPr lang="en-US" b="1" dirty="0"/>
              <a:t>Network model – Step 1 </a:t>
            </a:r>
          </a:p>
        </p:txBody>
      </p:sp>
      <p:sp>
        <p:nvSpPr>
          <p:cNvPr id="11" name="TextBox 10"/>
          <p:cNvSpPr txBox="1"/>
          <p:nvPr/>
        </p:nvSpPr>
        <p:spPr>
          <a:xfrm>
            <a:off x="361776" y="1823442"/>
            <a:ext cx="7738616" cy="923330"/>
          </a:xfrm>
          <a:prstGeom prst="rect">
            <a:avLst/>
          </a:prstGeom>
          <a:noFill/>
        </p:spPr>
        <p:txBody>
          <a:bodyPr wrap="square" rtlCol="0">
            <a:spAutoFit/>
          </a:bodyPr>
          <a:lstStyle/>
          <a:p>
            <a:pPr marL="285750" indent="-285750">
              <a:buFont typeface="Arial" charset="0"/>
              <a:buChar char="•"/>
            </a:pPr>
            <a:r>
              <a:rPr lang="en-US" dirty="0"/>
              <a:t>Network model will be created in the </a:t>
            </a:r>
            <a:r>
              <a:rPr lang="en-US" i="1" dirty="0"/>
              <a:t>Network </a:t>
            </a:r>
            <a:r>
              <a:rPr lang="en-US" dirty="0"/>
              <a:t>package</a:t>
            </a:r>
          </a:p>
          <a:p>
            <a:pPr marL="285750" indent="-285750">
              <a:buFont typeface="Arial" charset="0"/>
              <a:buChar char="•"/>
            </a:pPr>
            <a:r>
              <a:rPr lang="en-US" dirty="0"/>
              <a:t>This package is created by right clicking on the </a:t>
            </a:r>
            <a:r>
              <a:rPr lang="en-US" i="1" dirty="0"/>
              <a:t>Network </a:t>
            </a:r>
            <a:r>
              <a:rPr lang="en-US" dirty="0"/>
              <a:t>package</a:t>
            </a:r>
          </a:p>
          <a:p>
            <a:pPr marL="285750" indent="-285750">
              <a:buFont typeface="Arial" charset="0"/>
              <a:buChar char="•"/>
            </a:pPr>
            <a:r>
              <a:rPr lang="en-US" dirty="0"/>
              <a:t>The name of the network model will be </a:t>
            </a:r>
            <a:r>
              <a:rPr lang="en-US" i="1" dirty="0"/>
              <a:t>Example_1</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665" y="2783244"/>
            <a:ext cx="3789751" cy="2511551"/>
          </a:xfrm>
          <a:prstGeom prst="rect">
            <a:avLst/>
          </a:prstGeom>
        </p:spPr>
      </p:pic>
      <p:cxnSp>
        <p:nvCxnSpPr>
          <p:cNvPr id="9" name="Straight Arrow Connector 8"/>
          <p:cNvCxnSpPr/>
          <p:nvPr/>
        </p:nvCxnSpPr>
        <p:spPr>
          <a:xfrm flipH="1">
            <a:off x="3124372" y="466389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7236296" y="328498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236296" y="357301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1486676" y="2708920"/>
            <a:ext cx="1628800" cy="3212976"/>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84814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9800" y="1952053"/>
            <a:ext cx="6680200" cy="2273300"/>
          </a:xfrm>
          <a:prstGeom prst="rect">
            <a:avLst/>
          </a:prstGeom>
        </p:spPr>
      </p:pic>
      <p:sp>
        <p:nvSpPr>
          <p:cNvPr id="6" name="TextBox 5"/>
          <p:cNvSpPr txBox="1"/>
          <p:nvPr/>
        </p:nvSpPr>
        <p:spPr>
          <a:xfrm>
            <a:off x="212121" y="1746391"/>
            <a:ext cx="8280920" cy="3416320"/>
          </a:xfrm>
          <a:prstGeom prst="rect">
            <a:avLst/>
          </a:prstGeom>
          <a:noFill/>
        </p:spPr>
        <p:txBody>
          <a:bodyPr wrap="square" rtlCol="0">
            <a:spAutoFit/>
          </a:bodyPr>
          <a:lstStyle/>
          <a:p>
            <a:pPr marL="285750" indent="-285750">
              <a:buFont typeface="Arial" charset="0"/>
              <a:buChar char="•"/>
            </a:pPr>
            <a:r>
              <a:rPr lang="en-US" dirty="0"/>
              <a:t>Created generator model and three bus models are added to the network model</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r>
              <a:rPr lang="en-US" dirty="0"/>
              <a:t>Also, model </a:t>
            </a:r>
            <a:r>
              <a:rPr lang="en-US" dirty="0" err="1"/>
              <a:t>OpenIPSL.Electrical.SystemBase</a:t>
            </a:r>
            <a:r>
              <a:rPr lang="en-US" dirty="0"/>
              <a:t> shall be added to the network model which defines base parameters for all of the components in the network model</a:t>
            </a:r>
          </a:p>
          <a:p>
            <a:pPr marL="285750" indent="-285750">
              <a:buFont typeface="Arial" charset="0"/>
              <a:buChar char="•"/>
            </a:pPr>
            <a:endParaRPr lang="en-US" dirty="0"/>
          </a:p>
        </p:txBody>
      </p:sp>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24</a:t>
            </a:fld>
            <a:endParaRPr lang="en-US" dirty="0"/>
          </a:p>
        </p:txBody>
      </p:sp>
      <p:sp>
        <p:nvSpPr>
          <p:cNvPr id="5" name="TextBox 4"/>
          <p:cNvSpPr txBox="1"/>
          <p:nvPr/>
        </p:nvSpPr>
        <p:spPr>
          <a:xfrm>
            <a:off x="179512" y="1232972"/>
            <a:ext cx="5976664" cy="369332"/>
          </a:xfrm>
          <a:prstGeom prst="rect">
            <a:avLst/>
          </a:prstGeom>
          <a:noFill/>
        </p:spPr>
        <p:txBody>
          <a:bodyPr wrap="square" rtlCol="0">
            <a:spAutoFit/>
          </a:bodyPr>
          <a:lstStyle/>
          <a:p>
            <a:r>
              <a:rPr lang="en-US" b="1" dirty="0"/>
              <a:t>Network model – Step 1 </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nvPr>
            </p:nvGraphicFramePr>
            <p:xfrm>
              <a:off x="2283160" y="5170733"/>
              <a:ext cx="1769368" cy="757809"/>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60</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890502457"/>
                  </p:ext>
                </p:extLst>
              </p:nvPr>
            </p:nvGraphicFramePr>
            <p:xfrm>
              <a:off x="2283160" y="5170733"/>
              <a:ext cx="1769368" cy="757809"/>
            </p:xfrm>
            <a:graphic>
              <a:graphicData uri="http://schemas.openxmlformats.org/drawingml/2006/table">
                <a:tbl>
                  <a:tblPr firstRow="1" bandRow="1">
                    <a:tableStyleId>{5940675A-B579-460E-94D1-54222C63F5DA}</a:tableStyleId>
                  </a:tblPr>
                  <a:tblGrid>
                    <a:gridCol w="884684"/>
                    <a:gridCol w="884684"/>
                  </a:tblGrid>
                  <a:tr h="386969">
                    <a:tc>
                      <a:txBody>
                        <a:bodyPr/>
                        <a:lstStyle/>
                        <a:p>
                          <a:endParaRPr lang="en-US"/>
                        </a:p>
                      </a:txBody>
                      <a:tcPr>
                        <a:blipFill rotWithShape="0">
                          <a:blip r:embed="rId4"/>
                          <a:stretch>
                            <a:fillRect l="-685" t="-7813" r="-100685" b="-118750"/>
                          </a:stretch>
                        </a:blipFill>
                      </a:tcPr>
                    </a:tc>
                    <a:tc>
                      <a:txBody>
                        <a:bodyPr/>
                        <a:lstStyle/>
                        <a:p>
                          <a:r>
                            <a:rPr lang="en-US" dirty="0" smtClean="0"/>
                            <a:t>100</a:t>
                          </a:r>
                          <a:endParaRPr lang="en-US" dirty="0"/>
                        </a:p>
                      </a:txBody>
                      <a:tcPr>
                        <a:solidFill>
                          <a:schemeClr val="accent6">
                            <a:lumMod val="20000"/>
                            <a:lumOff val="80000"/>
                          </a:schemeClr>
                        </a:solidFill>
                      </a:tcPr>
                    </a:tc>
                  </a:tr>
                  <a:tr h="370840">
                    <a:tc>
                      <a:txBody>
                        <a:bodyPr/>
                        <a:lstStyle/>
                        <a:p>
                          <a:endParaRPr lang="en-US"/>
                        </a:p>
                      </a:txBody>
                      <a:tcPr>
                        <a:blipFill rotWithShape="0">
                          <a:blip r:embed="rId4"/>
                          <a:stretch>
                            <a:fillRect l="-685" t="-113115" r="-100685" b="-24590"/>
                          </a:stretch>
                        </a:blipFill>
                      </a:tcPr>
                    </a:tc>
                    <a:tc>
                      <a:txBody>
                        <a:bodyPr/>
                        <a:lstStyle/>
                        <a:p>
                          <a:r>
                            <a:rPr lang="en-US" dirty="0" smtClean="0"/>
                            <a:t>60</a:t>
                          </a:r>
                          <a:endParaRPr lang="en-US" dirty="0"/>
                        </a:p>
                      </a:txBody>
                      <a:tcPr>
                        <a:solidFill>
                          <a:schemeClr val="accent6">
                            <a:lumMod val="20000"/>
                            <a:lumOff val="80000"/>
                          </a:schemeClr>
                        </a:solidFill>
                      </a:tcPr>
                    </a:tc>
                  </a:tr>
                </a:tbl>
              </a:graphicData>
            </a:graphic>
          </p:graphicFrame>
        </mc:Fallback>
      </mc:AlternateContent>
      <p:pic>
        <p:nvPicPr>
          <p:cNvPr id="3" name="Picture 2"/>
          <p:cNvPicPr>
            <a:picLocks noChangeAspect="1"/>
          </p:cNvPicPr>
          <p:nvPr/>
        </p:nvPicPr>
        <p:blipFill>
          <a:blip r:embed="rId5"/>
          <a:stretch>
            <a:fillRect/>
          </a:stretch>
        </p:blipFill>
        <p:spPr>
          <a:xfrm>
            <a:off x="5508104" y="4735743"/>
            <a:ext cx="2266826" cy="1142109"/>
          </a:xfrm>
          <a:prstGeom prst="rect">
            <a:avLst/>
          </a:prstGeom>
        </p:spPr>
      </p:pic>
      <p:sp>
        <p:nvSpPr>
          <p:cNvPr id="8" name="Date Placeholder 7"/>
          <p:cNvSpPr>
            <a:spLocks noGrp="1"/>
          </p:cNvSpPr>
          <p:nvPr>
            <p:ph type="dt" sz="half" idx="12"/>
          </p:nvPr>
        </p:nvSpPr>
        <p:spPr/>
        <p:txBody>
          <a:bodyPr/>
          <a:lstStyle/>
          <a:p>
            <a:r>
              <a:rPr lang="sv-SE"/>
              <a:t>2016-11-20</a:t>
            </a:r>
          </a:p>
        </p:txBody>
      </p:sp>
      <p:sp>
        <p:nvSpPr>
          <p:cNvPr id="10" name="Footer Placeholder 9"/>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86583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25</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Network model – Step 2 </a:t>
            </a:r>
          </a:p>
        </p:txBody>
      </p:sp>
      <p:sp>
        <p:nvSpPr>
          <p:cNvPr id="6" name="TextBox 5"/>
          <p:cNvSpPr txBox="1"/>
          <p:nvPr/>
        </p:nvSpPr>
        <p:spPr>
          <a:xfrm>
            <a:off x="683568" y="1786970"/>
            <a:ext cx="6936432" cy="369332"/>
          </a:xfrm>
          <a:prstGeom prst="rect">
            <a:avLst/>
          </a:prstGeom>
          <a:noFill/>
        </p:spPr>
        <p:txBody>
          <a:bodyPr wrap="square" rtlCol="0">
            <a:spAutoFit/>
          </a:bodyPr>
          <a:lstStyle/>
          <a:p>
            <a:pPr marL="285750" indent="-285750">
              <a:buFont typeface="Arial" charset="0"/>
              <a:buChar char="•"/>
            </a:pPr>
            <a:r>
              <a:rPr lang="en-US" dirty="0"/>
              <a:t>Transformer and line models are added</a:t>
            </a:r>
          </a:p>
        </p:txBody>
      </p:sp>
      <p:pic>
        <p:nvPicPr>
          <p:cNvPr id="3" name="Picture 2"/>
          <p:cNvPicPr>
            <a:picLocks noChangeAspect="1"/>
          </p:cNvPicPr>
          <p:nvPr/>
        </p:nvPicPr>
        <p:blipFill>
          <a:blip r:embed="rId3"/>
          <a:stretch>
            <a:fillRect/>
          </a:stretch>
        </p:blipFill>
        <p:spPr>
          <a:xfrm>
            <a:off x="1691680" y="2420888"/>
            <a:ext cx="5508104" cy="2510380"/>
          </a:xfrm>
          <a:prstGeom prst="rect">
            <a:avLst/>
          </a:prstGeom>
        </p:spPr>
      </p:pic>
      <p:sp>
        <p:nvSpPr>
          <p:cNvPr id="7" name="Date Placeholder 6"/>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45553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26</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Network model – Step 2 </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12553174"/>
                  </p:ext>
                </p:extLst>
              </p:nvPr>
            </p:nvGraphicFramePr>
            <p:xfrm>
              <a:off x="611560" y="3510300"/>
              <a:ext cx="2952328" cy="1768729"/>
            </p:xfrm>
            <a:graphic>
              <a:graphicData uri="http://schemas.openxmlformats.org/drawingml/2006/table">
                <a:tbl>
                  <a:tblPr firstRow="1" bandRow="1">
                    <a:tableStyleId>{5940675A-B579-460E-94D1-54222C63F5DA}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𝑓</m:t>
                                    </m:r>
                                  </m:e>
                                  <m:sub>
                                    <m:r>
                                      <a:rPr lang="hr-HR" b="0" i="1" smtClean="0">
                                        <a:latin typeface="Cambria Math" charset="0"/>
                                      </a:rPr>
                                      <m:t>𝑛</m:t>
                                    </m:r>
                                  </m:sub>
                                </m:sSub>
                              </m:oMath>
                            </m:oMathPara>
                          </a14:m>
                          <a:endParaRPr lang="en-US" dirty="0"/>
                        </a:p>
                      </a:txBody>
                      <a:tcPr>
                        <a:solidFill>
                          <a:schemeClr val="accent6">
                            <a:lumMod val="60000"/>
                            <a:lumOff val="40000"/>
                          </a:schemeClr>
                        </a:solidFill>
                      </a:tcPr>
                    </a:tc>
                    <a:tc>
                      <a:txBody>
                        <a:bodyPr/>
                        <a:lstStyle/>
                        <a:p>
                          <a:r>
                            <a:rPr lang="en-US" dirty="0"/>
                            <a:t>-</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𝑘𝑇</m:t>
                                </m:r>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𝑥</m:t>
                                </m:r>
                              </m:oMath>
                            </m:oMathPara>
                          </a14:m>
                          <a:endParaRPr lang="en-US" dirty="0"/>
                        </a:p>
                      </a:txBody>
                      <a:tcPr>
                        <a:solidFill>
                          <a:schemeClr val="accent6">
                            <a:lumMod val="60000"/>
                            <a:lumOff val="40000"/>
                          </a:schemeClr>
                        </a:solidFill>
                      </a:tcPr>
                    </a:tc>
                    <a:tc>
                      <a:txBody>
                        <a:bodyPr/>
                        <a:lstStyle/>
                        <a:p>
                          <a:r>
                            <a:rPr lang="en-US" dirty="0"/>
                            <a:t>0.15</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𝑟</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12553174"/>
                  </p:ext>
                </p:extLst>
              </p:nvPr>
            </p:nvGraphicFramePr>
            <p:xfrm>
              <a:off x="611560" y="3510300"/>
              <a:ext cx="2952328" cy="1768729"/>
            </p:xfrm>
            <a:graphic>
              <a:graphicData uri="http://schemas.openxmlformats.org/drawingml/2006/table">
                <a:tbl>
                  <a:tblPr firstRow="1" bandRow="1">
                    <a:tableStyleId>{5940675A-B579-460E-94D1-54222C63F5DA}</a:tableStyleId>
                  </a:tblPr>
                  <a:tblGrid>
                    <a:gridCol w="738082"/>
                    <a:gridCol w="738082"/>
                    <a:gridCol w="738082"/>
                    <a:gridCol w="738082"/>
                  </a:tblGrid>
                  <a:tr h="386969">
                    <a:tc>
                      <a:txBody>
                        <a:bodyPr/>
                        <a:lstStyle/>
                        <a:p>
                          <a:endParaRPr lang="en-US"/>
                        </a:p>
                      </a:txBody>
                      <a:tcPr>
                        <a:blipFill rotWithShape="0">
                          <a:blip r:embed="rId3"/>
                          <a:stretch>
                            <a:fillRect l="-826" t="-7813" r="-302479" b="-379688"/>
                          </a:stretch>
                        </a:blipFill>
                      </a:tcPr>
                    </a:tc>
                    <a:tc>
                      <a:txBody>
                        <a:bodyPr/>
                        <a:lstStyle/>
                        <a:p>
                          <a:r>
                            <a:rPr lang="en-US" dirty="0" smtClean="0"/>
                            <a:t>-</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7813" r="-101653" b="-379688"/>
                          </a:stretch>
                        </a:blipFill>
                      </a:tcPr>
                    </a:tc>
                    <a:tc>
                      <a:txBody>
                        <a:bodyPr/>
                        <a:lstStyle/>
                        <a:p>
                          <a:r>
                            <a:rPr lang="en-US" dirty="0" smtClean="0"/>
                            <a:t>-</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6" t="-113115" r="-302479" b="-298361"/>
                          </a:stretch>
                        </a:blipFill>
                      </a:tcPr>
                    </a:tc>
                    <a:tc>
                      <a:txBody>
                        <a:bodyPr/>
                        <a:lstStyle/>
                        <a:p>
                          <a:r>
                            <a:rPr lang="en-US" dirty="0" smtClean="0"/>
                            <a:t>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113115" r="-101653" b="-298361"/>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6" t="-213115" r="-302479" b="-198361"/>
                          </a:stretch>
                        </a:blipFill>
                      </a:tcPr>
                    </a:tc>
                    <a:tc>
                      <a:txBody>
                        <a:bodyPr/>
                        <a:lstStyle/>
                        <a:p>
                          <a:r>
                            <a:rPr lang="en-US" dirty="0" smtClean="0"/>
                            <a:t>60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213115" r="-101653" b="-198361"/>
                          </a:stretch>
                        </a:blipFill>
                      </a:tcPr>
                    </a:tc>
                    <a:tc>
                      <a:txBody>
                        <a:bodyPr/>
                        <a:lstStyle/>
                        <a:p>
                          <a:r>
                            <a:rPr lang="en-US" dirty="0" smtClean="0"/>
                            <a:t>0.15</a:t>
                          </a:r>
                          <a:endParaRPr lang="en-US" dirty="0"/>
                        </a:p>
                      </a:txBody>
                      <a:tcPr>
                        <a:solidFill>
                          <a:schemeClr val="accent6">
                            <a:lumMod val="20000"/>
                            <a:lumOff val="80000"/>
                          </a:schemeClr>
                        </a:solidFill>
                      </a:tcPr>
                    </a:tc>
                  </a:tr>
                  <a:tr h="640080">
                    <a:tc>
                      <a:txBody>
                        <a:bodyPr/>
                        <a:lstStyle/>
                        <a:p>
                          <a:endParaRPr lang="en-US"/>
                        </a:p>
                      </a:txBody>
                      <a:tcPr>
                        <a:blipFill rotWithShape="0">
                          <a:blip r:embed="rId3"/>
                          <a:stretch>
                            <a:fillRect l="-826" t="-181905" r="-302479" b="-15238"/>
                          </a:stretch>
                        </a:blipFill>
                      </a:tcPr>
                    </a:tc>
                    <a:tc>
                      <a:txBody>
                        <a:bodyPr/>
                        <a:lstStyle/>
                        <a:p>
                          <a:r>
                            <a:rPr lang="en-US" dirty="0" smtClean="0"/>
                            <a:t>0.001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181905" r="-101653" b="-15238"/>
                          </a:stretch>
                        </a:blipFill>
                      </a:tcPr>
                    </a:tc>
                    <a:tc>
                      <a:txBody>
                        <a:bodyPr/>
                        <a:lstStyle/>
                        <a:p>
                          <a:r>
                            <a:rPr lang="en-US" dirty="0" smtClean="0"/>
                            <a:t>0</a:t>
                          </a:r>
                          <a:endParaRPr lang="en-US" dirty="0"/>
                        </a:p>
                      </a:txBody>
                      <a:tcPr>
                        <a:solidFill>
                          <a:schemeClr val="accent6">
                            <a:lumMod val="20000"/>
                            <a:lumOff val="80000"/>
                          </a:schemeClr>
                        </a:solidFill>
                      </a:tcPr>
                    </a:tc>
                  </a:tr>
                </a:tbl>
              </a:graphicData>
            </a:graphic>
          </p:graphicFrame>
        </mc:Fallback>
      </mc:AlternateContent>
      <p:sp>
        <p:nvSpPr>
          <p:cNvPr id="3" name="TextBox 2"/>
          <p:cNvSpPr txBox="1"/>
          <p:nvPr/>
        </p:nvSpPr>
        <p:spPr>
          <a:xfrm>
            <a:off x="611560" y="1786970"/>
            <a:ext cx="5616624" cy="369332"/>
          </a:xfrm>
          <a:prstGeom prst="rect">
            <a:avLst/>
          </a:prstGeom>
          <a:noFill/>
        </p:spPr>
        <p:txBody>
          <a:bodyPr wrap="square" rtlCol="0">
            <a:spAutoFit/>
          </a:bodyPr>
          <a:lstStyle/>
          <a:p>
            <a:pPr marL="285750" indent="-285750">
              <a:buFont typeface="Arial" charset="0"/>
              <a:buChar char="•"/>
            </a:pPr>
            <a:r>
              <a:rPr lang="en-US" dirty="0"/>
              <a:t>Transformer and line parameters</a:t>
            </a:r>
          </a:p>
        </p:txBody>
      </p:sp>
      <p:sp>
        <p:nvSpPr>
          <p:cNvPr id="9" name="TextBox 8"/>
          <p:cNvSpPr txBox="1"/>
          <p:nvPr/>
        </p:nvSpPr>
        <p:spPr>
          <a:xfrm>
            <a:off x="611560" y="3140968"/>
            <a:ext cx="2664296" cy="369332"/>
          </a:xfrm>
          <a:prstGeom prst="rect">
            <a:avLst/>
          </a:prstGeom>
          <a:noFill/>
        </p:spPr>
        <p:txBody>
          <a:bodyPr wrap="square" rtlCol="0">
            <a:spAutoFit/>
          </a:bodyPr>
          <a:lstStyle/>
          <a:p>
            <a:r>
              <a:rPr lang="en-US" dirty="0"/>
              <a:t>Transformer</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extLst>
                        <a:ext uri="{9D8B030D-6E8A-4147-A177-3AD203B41FA5}">
                          <a16:colId xmlns:a16="http://schemas.microsoft.com/office/drawing/2014/main" val="20000"/>
                        </a:ext>
                      </a:extLst>
                    </a:gridCol>
                    <a:gridCol w="1584307">
                      <a:extLst>
                        <a:ext uri="{9D8B030D-6E8A-4147-A177-3AD203B41FA5}">
                          <a16:colId xmlns:a16="http://schemas.microsoft.com/office/drawing/2014/main" val="20001"/>
                        </a:ext>
                      </a:extLst>
                    </a:gridCol>
                    <a:gridCol w="482595">
                      <a:extLst>
                        <a:ext uri="{9D8B030D-6E8A-4147-A177-3AD203B41FA5}">
                          <a16:colId xmlns:a16="http://schemas.microsoft.com/office/drawing/2014/main" val="20002"/>
                        </a:ext>
                      </a:extLst>
                    </a:gridCol>
                    <a:gridCol w="918907">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0.5*100/2220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848307516"/>
                  </p:ext>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gridCol w="1584307"/>
                    <a:gridCol w="482595"/>
                    <a:gridCol w="918907"/>
                  </a:tblGrid>
                  <a:tr h="365760">
                    <a:tc>
                      <a:txBody>
                        <a:bodyPr/>
                        <a:lstStyle/>
                        <a:p>
                          <a:endParaRPr lang="en-US"/>
                        </a:p>
                      </a:txBody>
                      <a:tcPr>
                        <a:blipFill rotWithShape="0">
                          <a:blip r:embed="rId4"/>
                          <a:stretch>
                            <a:fillRect l="-1053" t="-8333" r="-518947" b="-226667"/>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8333" r="-193671" b="-226667"/>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106557" r="-518947" b="-122951"/>
                          </a:stretch>
                        </a:blipFill>
                      </a:tcPr>
                    </a:tc>
                    <a:tc>
                      <a:txBody>
                        <a:bodyPr/>
                        <a:lstStyle/>
                        <a:p>
                          <a:r>
                            <a:rPr lang="nb-NO" dirty="0" smtClean="0"/>
                            <a:t>0.5*100/2220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106557" r="-193671" b="-122951"/>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210000" r="-518947" b="-25000"/>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1" name="TextBox 10"/>
          <p:cNvSpPr txBox="1"/>
          <p:nvPr/>
        </p:nvSpPr>
        <p:spPr>
          <a:xfrm>
            <a:off x="4211960" y="2381881"/>
            <a:ext cx="2664296" cy="369332"/>
          </a:xfrm>
          <a:prstGeom prst="rect">
            <a:avLst/>
          </a:prstGeom>
          <a:noFill/>
        </p:spPr>
        <p:txBody>
          <a:bodyPr wrap="square" rtlCol="0">
            <a:spAutoFit/>
          </a:bodyPr>
          <a:lstStyle/>
          <a:p>
            <a:r>
              <a:rPr lang="en-US" dirty="0"/>
              <a:t>Line 1</a:t>
            </a:r>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4211961" y="4461149"/>
              <a:ext cx="3600399" cy="1371600"/>
            </p:xfrm>
            <a:graphic>
              <a:graphicData uri="http://schemas.openxmlformats.org/drawingml/2006/table">
                <a:tbl>
                  <a:tblPr firstRow="1" bandRow="1">
                    <a:tableStyleId>{5940675A-B579-460E-94D1-54222C63F5DA}</a:tableStyleId>
                  </a:tblPr>
                  <a:tblGrid>
                    <a:gridCol w="610237">
                      <a:extLst>
                        <a:ext uri="{9D8B030D-6E8A-4147-A177-3AD203B41FA5}">
                          <a16:colId xmlns:a16="http://schemas.microsoft.com/office/drawing/2014/main" val="20000"/>
                        </a:ext>
                      </a:extLst>
                    </a:gridCol>
                    <a:gridCol w="1647641">
                      <a:extLst>
                        <a:ext uri="{9D8B030D-6E8A-4147-A177-3AD203B41FA5}">
                          <a16:colId xmlns:a16="http://schemas.microsoft.com/office/drawing/2014/main" val="20001"/>
                        </a:ext>
                      </a:extLst>
                    </a:gridCol>
                    <a:gridCol w="442421">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0.93*100/2220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722979138"/>
                  </p:ext>
                </p:extLst>
              </p:nvPr>
            </p:nvGraphicFramePr>
            <p:xfrm>
              <a:off x="4211961" y="4461149"/>
              <a:ext cx="3600399" cy="1097280"/>
            </p:xfrm>
            <a:graphic>
              <a:graphicData uri="http://schemas.openxmlformats.org/drawingml/2006/table">
                <a:tbl>
                  <a:tblPr firstRow="1" bandRow="1">
                    <a:tableStyleId>{5940675A-B579-460E-94D1-54222C63F5DA}</a:tableStyleId>
                  </a:tblPr>
                  <a:tblGrid>
                    <a:gridCol w="610237"/>
                    <a:gridCol w="1647641"/>
                    <a:gridCol w="442421"/>
                    <a:gridCol w="900100"/>
                  </a:tblGrid>
                  <a:tr h="365760">
                    <a:tc>
                      <a:txBody>
                        <a:bodyPr/>
                        <a:lstStyle/>
                        <a:p>
                          <a:endParaRPr lang="en-US"/>
                        </a:p>
                      </a:txBody>
                      <a:tcPr>
                        <a:blipFill rotWithShape="0">
                          <a:blip r:embed="rId5"/>
                          <a:stretch>
                            <a:fillRect l="-1000" t="-8333" r="-494000" b="-228333"/>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8333" r="-205479" b="-228333"/>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106557" r="-494000" b="-124590"/>
                          </a:stretch>
                        </a:blipFill>
                      </a:tcPr>
                    </a:tc>
                    <a:tc>
                      <a:txBody>
                        <a:bodyPr/>
                        <a:lstStyle/>
                        <a:p>
                          <a:r>
                            <a:rPr lang="nb-NO" dirty="0" smtClean="0"/>
                            <a:t>0.93*100/2220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106557" r="-205479" b="-124590"/>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210000" r="-494000" b="-26667"/>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5" name="TextBox 14"/>
          <p:cNvSpPr txBox="1"/>
          <p:nvPr/>
        </p:nvSpPr>
        <p:spPr>
          <a:xfrm>
            <a:off x="4177863" y="4091816"/>
            <a:ext cx="2664296" cy="369332"/>
          </a:xfrm>
          <a:prstGeom prst="rect">
            <a:avLst/>
          </a:prstGeom>
          <a:noFill/>
        </p:spPr>
        <p:txBody>
          <a:bodyPr wrap="square" rtlCol="0">
            <a:spAutoFit/>
          </a:bodyPr>
          <a:lstStyle/>
          <a:p>
            <a:r>
              <a:rPr lang="en-US" dirty="0"/>
              <a:t>Line 2</a:t>
            </a:r>
          </a:p>
        </p:txBody>
      </p:sp>
      <p:sp>
        <p:nvSpPr>
          <p:cNvPr id="6" name="Date Placeholder 5"/>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23753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27</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Network model – Step 3 </a:t>
            </a:r>
          </a:p>
        </p:txBody>
      </p:sp>
      <p:sp>
        <p:nvSpPr>
          <p:cNvPr id="8" name="TextBox 7"/>
          <p:cNvSpPr txBox="1"/>
          <p:nvPr/>
        </p:nvSpPr>
        <p:spPr>
          <a:xfrm>
            <a:off x="683568" y="1786970"/>
            <a:ext cx="6936432" cy="369332"/>
          </a:xfrm>
          <a:prstGeom prst="rect">
            <a:avLst/>
          </a:prstGeom>
          <a:noFill/>
        </p:spPr>
        <p:txBody>
          <a:bodyPr wrap="square" rtlCol="0">
            <a:spAutoFit/>
          </a:bodyPr>
          <a:lstStyle/>
          <a:p>
            <a:pPr marL="285750" indent="-285750">
              <a:buFont typeface="Arial" charset="0"/>
              <a:buChar char="•"/>
            </a:pPr>
            <a:r>
              <a:rPr lang="en-US" dirty="0"/>
              <a:t>Infinite bus is added</a:t>
            </a:r>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1455767537"/>
                  </p:ext>
                </p:extLst>
              </p:nvPr>
            </p:nvGraphicFramePr>
            <p:xfrm>
              <a:off x="971600" y="2657424"/>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𝑉</m:t>
                                </m:r>
                              </m:oMath>
                            </m:oMathPara>
                          </a14:m>
                          <a:endParaRPr lang="en-US" dirty="0">
                            <a:solidFill>
                              <a:schemeClr val="tx1"/>
                            </a:solidFill>
                          </a:endParaRPr>
                        </a:p>
                      </a:txBody>
                      <a:tcPr>
                        <a:solidFill>
                          <a:schemeClr val="accent6">
                            <a:lumMod val="60000"/>
                            <a:lumOff val="40000"/>
                          </a:schemeClr>
                        </a:solidFill>
                      </a:tcPr>
                    </a:tc>
                    <a:tc>
                      <a:txBody>
                        <a:bodyPr/>
                        <a:lstStyle/>
                        <a:p>
                          <a:r>
                            <a:rPr lang="is-IS" dirty="0"/>
                            <a:t>0.90081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𝑎𝑛𝑔𝑙𝑒</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ru-RU" dirty="0"/>
                            <a:t>-1998 </a:t>
                          </a:r>
                          <a:endParaRPr lang="en-US" dirty="0"/>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87.066</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1455767537"/>
                  </p:ext>
                </p:extLst>
              </p:nvPr>
            </p:nvGraphicFramePr>
            <p:xfrm>
              <a:off x="971600" y="2657424"/>
              <a:ext cx="4032448" cy="773938"/>
            </p:xfrm>
            <a:graphic>
              <a:graphicData uri="http://schemas.openxmlformats.org/drawingml/2006/table">
                <a:tbl>
                  <a:tblPr firstRow="1" bandRow="1">
                    <a:tableStyleId>{5940675A-B579-460E-94D1-54222C63F5DA}</a:tableStyleId>
                  </a:tblPr>
                  <a:tblGrid>
                    <a:gridCol w="754415"/>
                    <a:gridCol w="1261809"/>
                    <a:gridCol w="1008112"/>
                    <a:gridCol w="1008112"/>
                  </a:tblGrid>
                  <a:tr h="386969">
                    <a:tc>
                      <a:txBody>
                        <a:bodyPr/>
                        <a:lstStyle/>
                        <a:p>
                          <a:endParaRPr lang="en-US"/>
                        </a:p>
                      </a:txBody>
                      <a:tcPr>
                        <a:blipFill rotWithShape="0">
                          <a:blip r:embed="rId3"/>
                          <a:stretch>
                            <a:fillRect l="-806" t="-7813" r="-435484" b="-118750"/>
                          </a:stretch>
                        </a:blipFill>
                      </a:tcPr>
                    </a:tc>
                    <a:tc>
                      <a:txBody>
                        <a:bodyPr/>
                        <a:lstStyle/>
                        <a:p>
                          <a:r>
                            <a:rPr lang="is-IS" dirty="0" smtClean="0"/>
                            <a:t>0.90081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602" b="-118750"/>
                          </a:stretch>
                        </a:blipFill>
                      </a:tcPr>
                    </a:tc>
                    <a:tc>
                      <a:txBody>
                        <a:bodyPr/>
                        <a:lstStyle/>
                        <a:p>
                          <a:r>
                            <a:rPr lang="en-US" dirty="0" smtClean="0"/>
                            <a:t>0</a:t>
                          </a:r>
                          <a:endParaRPr lang="en-US" dirty="0"/>
                        </a:p>
                      </a:txBody>
                      <a:tcPr>
                        <a:solidFill>
                          <a:schemeClr val="accent6">
                            <a:lumMod val="20000"/>
                            <a:lumOff val="80000"/>
                          </a:schemeClr>
                        </a:solidFill>
                      </a:tcPr>
                    </a:tc>
                  </a:tr>
                  <a:tr h="386969">
                    <a:tc>
                      <a:txBody>
                        <a:bodyPr/>
                        <a:lstStyle/>
                        <a:p>
                          <a:pPr/>
                          <a:r>
                            <a:rPr lang="en-US" dirty="0" smtClean="0">
                              <a:solidFill>
                                <a:schemeClr val="tx1"/>
                              </a:solidFill>
                            </a:rPr>
                            <a:t>P</a:t>
                          </a:r>
                          <a:endParaRPr lang="en-US" dirty="0">
                            <a:solidFill>
                              <a:schemeClr val="tx1"/>
                            </a:solidFill>
                          </a:endParaRPr>
                        </a:p>
                      </a:txBody>
                      <a:tcPr>
                        <a:solidFill>
                          <a:schemeClr val="accent6">
                            <a:lumMod val="60000"/>
                            <a:lumOff val="40000"/>
                          </a:schemeClr>
                        </a:solidFill>
                      </a:tcPr>
                    </a:tc>
                    <a:tc>
                      <a:txBody>
                        <a:bodyPr/>
                        <a:lstStyle/>
                        <a:p>
                          <a:r>
                            <a:rPr lang="ru-RU" dirty="0" smtClean="0"/>
                            <a:t>-1998 </a:t>
                          </a:r>
                          <a:endParaRPr lang="en-US" dirty="0"/>
                        </a:p>
                      </a:txBody>
                      <a:tcPr>
                        <a:solidFill>
                          <a:schemeClr val="accent6">
                            <a:lumMod val="20000"/>
                            <a:lumOff val="80000"/>
                          </a:schemeClr>
                        </a:solidFill>
                      </a:tcPr>
                    </a:tc>
                    <a:tc>
                      <a:txBody>
                        <a:bodyPr/>
                        <a:lstStyle/>
                        <a:p>
                          <a:pPr/>
                          <a:r>
                            <a:rPr lang="en-US" dirty="0" smtClean="0"/>
                            <a:t>Q</a:t>
                          </a:r>
                          <a:endParaRPr lang="en-US" dirty="0"/>
                        </a:p>
                      </a:txBody>
                      <a:tcPr>
                        <a:solidFill>
                          <a:schemeClr val="accent6">
                            <a:lumMod val="60000"/>
                            <a:lumOff val="40000"/>
                          </a:schemeClr>
                        </a:solidFill>
                      </a:tcPr>
                    </a:tc>
                    <a:tc>
                      <a:txBody>
                        <a:bodyPr/>
                        <a:lstStyle/>
                        <a:p>
                          <a:r>
                            <a:rPr lang="en-US" dirty="0" smtClean="0"/>
                            <a:t>87.066</a:t>
                          </a:r>
                          <a:endParaRPr lang="en-US" dirty="0"/>
                        </a:p>
                      </a:txBody>
                      <a:tcPr>
                        <a:solidFill>
                          <a:schemeClr val="accent6">
                            <a:lumMod val="20000"/>
                            <a:lumOff val="80000"/>
                          </a:schemeClr>
                        </a:solidFill>
                      </a:tcPr>
                    </a:tc>
                  </a:tr>
                </a:tbl>
              </a:graphicData>
            </a:graphic>
          </p:graphicFrame>
        </mc:Fallback>
      </mc:AlternateContent>
      <p:sp>
        <p:nvSpPr>
          <p:cNvPr id="12" name="TextBox 11"/>
          <p:cNvSpPr txBox="1"/>
          <p:nvPr/>
        </p:nvSpPr>
        <p:spPr>
          <a:xfrm>
            <a:off x="971600" y="2288092"/>
            <a:ext cx="2664296" cy="369332"/>
          </a:xfrm>
          <a:prstGeom prst="rect">
            <a:avLst/>
          </a:prstGeom>
          <a:noFill/>
        </p:spPr>
        <p:txBody>
          <a:bodyPr wrap="square" rtlCol="0">
            <a:spAutoFit/>
          </a:bodyPr>
          <a:lstStyle/>
          <a:p>
            <a:r>
              <a:rPr lang="en-US" dirty="0"/>
              <a:t>Infinite bus</a:t>
            </a:r>
          </a:p>
        </p:txBody>
      </p:sp>
      <p:pic>
        <p:nvPicPr>
          <p:cNvPr id="6" name="Picture 5"/>
          <p:cNvPicPr>
            <a:picLocks noChangeAspect="1"/>
          </p:cNvPicPr>
          <p:nvPr/>
        </p:nvPicPr>
        <p:blipFill>
          <a:blip r:embed="rId4"/>
          <a:stretch>
            <a:fillRect/>
          </a:stretch>
        </p:blipFill>
        <p:spPr>
          <a:xfrm>
            <a:off x="1073696" y="3933056"/>
            <a:ext cx="6156176" cy="1548519"/>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80779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28</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Network model – Step 4 </a:t>
            </a:r>
          </a:p>
        </p:txBody>
      </p:sp>
      <p:sp>
        <p:nvSpPr>
          <p:cNvPr id="8" name="TextBox 7"/>
          <p:cNvSpPr txBox="1"/>
          <p:nvPr/>
        </p:nvSpPr>
        <p:spPr>
          <a:xfrm>
            <a:off x="683568" y="1786970"/>
            <a:ext cx="6936432" cy="369332"/>
          </a:xfrm>
          <a:prstGeom prst="rect">
            <a:avLst/>
          </a:prstGeom>
          <a:noFill/>
        </p:spPr>
        <p:txBody>
          <a:bodyPr wrap="square" rtlCol="0">
            <a:spAutoFit/>
          </a:bodyPr>
          <a:lstStyle/>
          <a:p>
            <a:pPr marL="285750" indent="-285750">
              <a:buFont typeface="Arial" charset="0"/>
              <a:buChar char="•"/>
            </a:pPr>
            <a:r>
              <a:rPr lang="en-US" dirty="0"/>
              <a:t>3-phase-to-ground fault is added</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863167386"/>
                  </p:ext>
                </p:extLst>
              </p:nvPr>
            </p:nvGraphicFramePr>
            <p:xfrm>
              <a:off x="827584" y="2463139"/>
              <a:ext cx="3528392" cy="102704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86054">
                      <a:extLst>
                        <a:ext uri="{9D8B030D-6E8A-4147-A177-3AD203B41FA5}">
                          <a16:colId xmlns:a16="http://schemas.microsoft.com/office/drawing/2014/main" val="20002"/>
                        </a:ext>
                      </a:extLst>
                    </a:gridCol>
                    <a:gridCol w="882098">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cs-CZ" dirty="0"/>
                            <a:t>0.01*100/2220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0.57</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863167386"/>
                  </p:ext>
                </p:extLst>
              </p:nvPr>
            </p:nvGraphicFramePr>
            <p:xfrm>
              <a:off x="827584" y="2463139"/>
              <a:ext cx="3528392" cy="1027049"/>
            </p:xfrm>
            <a:graphic>
              <a:graphicData uri="http://schemas.openxmlformats.org/drawingml/2006/table">
                <a:tbl>
                  <a:tblPr firstRow="1" bandRow="1">
                    <a:tableStyleId>{5940675A-B579-460E-94D1-54222C63F5DA}</a:tableStyleId>
                  </a:tblPr>
                  <a:tblGrid>
                    <a:gridCol w="504056"/>
                    <a:gridCol w="1656184"/>
                    <a:gridCol w="486054"/>
                    <a:gridCol w="882098"/>
                  </a:tblGrid>
                  <a:tr h="386969">
                    <a:tc>
                      <a:txBody>
                        <a:bodyPr/>
                        <a:lstStyle/>
                        <a:p>
                          <a:endParaRPr lang="en-US"/>
                        </a:p>
                      </a:txBody>
                      <a:tcPr>
                        <a:blipFill rotWithShape="0">
                          <a:blip r:embed="rId3"/>
                          <a:stretch>
                            <a:fillRect l="-1205" t="-7813" r="-601205" b="-189063"/>
                          </a:stretch>
                        </a:blipFill>
                      </a:tcPr>
                    </a:tc>
                    <a:tc>
                      <a:txBody>
                        <a:bodyPr/>
                        <a:lstStyle/>
                        <a:p>
                          <a:r>
                            <a:rPr lang="en-US" dirty="0" smtClean="0"/>
                            <a:t>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445000" t="-7813" r="-183750" b="-189063"/>
                          </a:stretch>
                        </a:blipFill>
                      </a:tcPr>
                    </a:tc>
                    <a:tc>
                      <a:txBody>
                        <a:bodyPr/>
                        <a:lstStyle/>
                        <a:p>
                          <a:r>
                            <a:rPr lang="en-US" dirty="0" smtClean="0"/>
                            <a:t>0.5</a:t>
                          </a:r>
                          <a:endParaRPr lang="en-US" dirty="0"/>
                        </a:p>
                      </a:txBody>
                      <a:tcPr>
                        <a:solidFill>
                          <a:schemeClr val="accent6">
                            <a:lumMod val="20000"/>
                            <a:lumOff val="80000"/>
                          </a:schemeClr>
                        </a:solidFill>
                      </a:tcPr>
                    </a:tc>
                  </a:tr>
                  <a:tr h="640080">
                    <a:tc>
                      <a:txBody>
                        <a:bodyPr/>
                        <a:lstStyle/>
                        <a:p>
                          <a:endParaRPr lang="en-US"/>
                        </a:p>
                      </a:txBody>
                      <a:tcPr>
                        <a:blipFill rotWithShape="0">
                          <a:blip r:embed="rId3"/>
                          <a:stretch>
                            <a:fillRect l="-1205" t="-65714" r="-601205" b="-15238"/>
                          </a:stretch>
                        </a:blipFill>
                      </a:tcPr>
                    </a:tc>
                    <a:tc>
                      <a:txBody>
                        <a:bodyPr/>
                        <a:lstStyle/>
                        <a:p>
                          <a:r>
                            <a:rPr lang="cs-CZ" dirty="0" smtClean="0"/>
                            <a:t>0.01*100/2220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445000" t="-65714" r="-183750" b="-15238"/>
                          </a:stretch>
                        </a:blipFill>
                      </a:tcPr>
                    </a:tc>
                    <a:tc>
                      <a:txBody>
                        <a:bodyPr/>
                        <a:lstStyle/>
                        <a:p>
                          <a:r>
                            <a:rPr lang="en-US" dirty="0" smtClean="0"/>
                            <a:t>0.57</a:t>
                          </a:r>
                          <a:endParaRPr lang="en-US" dirty="0"/>
                        </a:p>
                      </a:txBody>
                      <a:tcPr>
                        <a:solidFill>
                          <a:schemeClr val="accent6">
                            <a:lumMod val="20000"/>
                            <a:lumOff val="80000"/>
                          </a:schemeClr>
                        </a:solidFill>
                      </a:tcPr>
                    </a:tc>
                  </a:tr>
                </a:tbl>
              </a:graphicData>
            </a:graphic>
          </p:graphicFrame>
        </mc:Fallback>
      </mc:AlternateContent>
      <p:sp>
        <p:nvSpPr>
          <p:cNvPr id="10" name="TextBox 9"/>
          <p:cNvSpPr txBox="1"/>
          <p:nvPr/>
        </p:nvSpPr>
        <p:spPr>
          <a:xfrm>
            <a:off x="827584" y="2093807"/>
            <a:ext cx="2664296" cy="369332"/>
          </a:xfrm>
          <a:prstGeom prst="rect">
            <a:avLst/>
          </a:prstGeom>
          <a:noFill/>
        </p:spPr>
        <p:txBody>
          <a:bodyPr wrap="square" rtlCol="0">
            <a:spAutoFit/>
          </a:bodyPr>
          <a:lstStyle/>
          <a:p>
            <a:r>
              <a:rPr lang="en-US" dirty="0"/>
              <a:t>Fault</a:t>
            </a:r>
          </a:p>
        </p:txBody>
      </p:sp>
      <p:pic>
        <p:nvPicPr>
          <p:cNvPr id="7" name="Picture 6"/>
          <p:cNvPicPr>
            <a:picLocks noChangeAspect="1"/>
          </p:cNvPicPr>
          <p:nvPr/>
        </p:nvPicPr>
        <p:blipFill>
          <a:blip r:embed="rId4"/>
          <a:stretch>
            <a:fillRect/>
          </a:stretch>
        </p:blipFill>
        <p:spPr>
          <a:xfrm>
            <a:off x="2771800" y="3645024"/>
            <a:ext cx="4067944" cy="2015380"/>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4867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29</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Network model – Step 5 </a:t>
            </a:r>
          </a:p>
        </p:txBody>
      </p:sp>
      <p:sp>
        <p:nvSpPr>
          <p:cNvPr id="8" name="TextBox 7"/>
          <p:cNvSpPr txBox="1"/>
          <p:nvPr/>
        </p:nvSpPr>
        <p:spPr>
          <a:xfrm>
            <a:off x="683568" y="1786970"/>
            <a:ext cx="6936432" cy="1077218"/>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The network model is completed by connecting all of the components</a:t>
            </a:r>
          </a:p>
          <a:p>
            <a:pPr marL="285750" indent="-285750">
              <a:spcBef>
                <a:spcPts val="600"/>
              </a:spcBef>
              <a:spcAft>
                <a:spcPts val="600"/>
              </a:spcAft>
              <a:buFont typeface="Arial" charset="0"/>
              <a:buChar char="•"/>
            </a:pPr>
            <a:r>
              <a:rPr lang="en-US" dirty="0"/>
              <a:t>Now, the model can be simulated and linearized</a:t>
            </a:r>
          </a:p>
        </p:txBody>
      </p:sp>
      <p:pic>
        <p:nvPicPr>
          <p:cNvPr id="3" name="Picture 2"/>
          <p:cNvPicPr>
            <a:picLocks noChangeAspect="1"/>
          </p:cNvPicPr>
          <p:nvPr/>
        </p:nvPicPr>
        <p:blipFill>
          <a:blip r:embed="rId3"/>
          <a:stretch>
            <a:fillRect/>
          </a:stretch>
        </p:blipFill>
        <p:spPr>
          <a:xfrm>
            <a:off x="1403648" y="3000361"/>
            <a:ext cx="5508104" cy="2279050"/>
          </a:xfrm>
          <a:prstGeom prst="rect">
            <a:avLst/>
          </a:prstGeom>
        </p:spPr>
      </p:pic>
      <p:sp>
        <p:nvSpPr>
          <p:cNvPr id="6" name="Date Placeholder 5"/>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31773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Download OpenIPSL!</a:t>
            </a:r>
            <a:endParaRPr lang="en-US" dirty="0"/>
          </a:p>
        </p:txBody>
      </p:sp>
      <p:sp>
        <p:nvSpPr>
          <p:cNvPr id="3" name="Content Placeholder 2"/>
          <p:cNvSpPr>
            <a:spLocks noGrp="1"/>
          </p:cNvSpPr>
          <p:nvPr>
            <p:ph idx="1"/>
          </p:nvPr>
        </p:nvSpPr>
        <p:spPr/>
        <p:txBody>
          <a:bodyPr>
            <a:normAutofit lnSpcReduction="10000"/>
          </a:bodyPr>
          <a:lstStyle/>
          <a:p>
            <a:r>
              <a:rPr lang="en-US" dirty="0"/>
              <a:t>Go to our </a:t>
            </a:r>
            <a:r>
              <a:rPr lang="en-US" dirty="0" err="1"/>
              <a:t>Github</a:t>
            </a:r>
            <a:r>
              <a:rPr lang="en-US" dirty="0"/>
              <a:t> repo:</a:t>
            </a:r>
          </a:p>
          <a:p>
            <a:r>
              <a:rPr lang="en-US" sz="1800" dirty="0">
                <a:hlinkClick r:id="rId2"/>
              </a:rPr>
              <a:t>https://github.com/SmarTS-Lab/OpenIPSL/releases/tag/Tuto_PTI_Brazil_17</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A dedicated package will be prepared for the tutorial and uploaded soon. We will request you to download that package on the day of the tutorial so everybody has the same files.</a:t>
            </a:r>
            <a:br>
              <a:rPr lang="en-US" sz="1800" dirty="0"/>
            </a:br>
            <a:r>
              <a:rPr lang="en-US" sz="1800" dirty="0"/>
              <a:t>The dedicated package will also be available on a </a:t>
            </a:r>
            <a:r>
              <a:rPr lang="en-US" sz="1800" dirty="0" err="1"/>
              <a:t>usb</a:t>
            </a:r>
            <a:r>
              <a:rPr lang="en-US" sz="1800" dirty="0"/>
              <a:t> stick that we can circulate on the day of the tutorial. </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16" name="Group 15"/>
          <p:cNvGrpSpPr/>
          <p:nvPr/>
        </p:nvGrpSpPr>
        <p:grpSpPr>
          <a:xfrm>
            <a:off x="1876976" y="2132856"/>
            <a:ext cx="5124614" cy="2095897"/>
            <a:chOff x="1634180" y="2485231"/>
            <a:chExt cx="5124614" cy="2095897"/>
          </a:xfrm>
        </p:grpSpPr>
        <p:pic>
          <p:nvPicPr>
            <p:cNvPr id="15" name="Picture 14"/>
            <p:cNvPicPr>
              <a:picLocks noChangeAspect="1"/>
            </p:cNvPicPr>
            <p:nvPr/>
          </p:nvPicPr>
          <p:blipFill>
            <a:blip r:embed="rId4"/>
            <a:stretch>
              <a:fillRect/>
            </a:stretch>
          </p:blipFill>
          <p:spPr>
            <a:xfrm>
              <a:off x="1634180" y="2485231"/>
              <a:ext cx="3810722" cy="2095897"/>
            </a:xfrm>
            <a:prstGeom prst="rect">
              <a:avLst/>
            </a:prstGeom>
          </p:spPr>
        </p:pic>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sp>
        <p:nvSpPr>
          <p:cNvPr id="20" name="Date Placeholder 19"/>
          <p:cNvSpPr>
            <a:spLocks noGrp="1"/>
          </p:cNvSpPr>
          <p:nvPr>
            <p:ph type="dt" sz="half" idx="10"/>
          </p:nvPr>
        </p:nvSpPr>
        <p:spPr/>
        <p:txBody>
          <a:bodyPr/>
          <a:lstStyle/>
          <a:p>
            <a:r>
              <a:rPr lang="sv-SE"/>
              <a:t>2016-11-20</a:t>
            </a:r>
          </a:p>
        </p:txBody>
      </p:sp>
      <p:sp>
        <p:nvSpPr>
          <p:cNvPr id="21" name="Footer Placeholder 20"/>
          <p:cNvSpPr>
            <a:spLocks noGrp="1"/>
          </p:cNvSpPr>
          <p:nvPr>
            <p:ph type="ftr" sz="quarter" idx="11"/>
          </p:nvPr>
        </p:nvSpPr>
        <p:spPr/>
        <p:txBody>
          <a:bodyPr/>
          <a:lstStyle/>
          <a:p>
            <a:r>
              <a:rPr lang="sv-SE"/>
              <a:t>OpenIPSL Tutorial</a:t>
            </a:r>
            <a:endParaRPr lang="sv-SE" dirty="0"/>
          </a:p>
        </p:txBody>
      </p:sp>
      <p:sp>
        <p:nvSpPr>
          <p:cNvPr id="22" name="Slide Number Placeholder 21"/>
          <p:cNvSpPr>
            <a:spLocks noGrp="1"/>
          </p:cNvSpPr>
          <p:nvPr>
            <p:ph type="sldNum" sz="quarter" idx="12"/>
          </p:nvPr>
        </p:nvSpPr>
        <p:spPr/>
        <p:txBody>
          <a:bodyPr/>
          <a:lstStyle/>
          <a:p>
            <a:fld id="{227F0B53-9592-4779-891F-997228E46E01}" type="slidenum">
              <a:rPr lang="sv-SE" smtClean="0"/>
              <a:t>3</a:t>
            </a:fld>
            <a:endParaRPr lang="sv-SE"/>
          </a:p>
        </p:txBody>
      </p:sp>
    </p:spTree>
    <p:extLst>
      <p:ext uri="{BB962C8B-B14F-4D97-AF65-F5344CB8AC3E}">
        <p14:creationId xmlns:p14="http://schemas.microsoft.com/office/powerpoint/2010/main" val="280860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30</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416824" cy="2846933"/>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System will be simulated with 3-phase-to-ground fault at t=0.5s with a duration of 70ms</a:t>
            </a:r>
          </a:p>
          <a:p>
            <a:pPr marL="285750" indent="-285750">
              <a:spcBef>
                <a:spcPts val="600"/>
              </a:spcBef>
              <a:spcAft>
                <a:spcPts val="600"/>
              </a:spcAft>
              <a:buFont typeface="Arial" charset="0"/>
              <a:buChar char="•"/>
            </a:pPr>
            <a:r>
              <a:rPr lang="en-US" dirty="0"/>
              <a:t>Simulation results will be compared with the reference results from the PSAT that will be loaded first</a:t>
            </a:r>
          </a:p>
          <a:p>
            <a:pPr marL="285750" indent="-285750">
              <a:spcBef>
                <a:spcPts val="600"/>
              </a:spcBef>
              <a:spcAft>
                <a:spcPts val="600"/>
              </a:spcAft>
              <a:buFont typeface="Arial" charset="0"/>
              <a:buChar char="•"/>
            </a:pPr>
            <a:r>
              <a:rPr lang="en-US" dirty="0"/>
              <a:t>PSAT results are provided in a file “</a:t>
            </a:r>
            <a:r>
              <a:rPr lang="en-US" dirty="0" err="1"/>
              <a:t>PSAT_dyn.csv</a:t>
            </a:r>
            <a:r>
              <a:rPr lang="en-US" dirty="0"/>
              <a:t>”</a:t>
            </a:r>
          </a:p>
          <a:p>
            <a:pPr marL="285750" indent="-285750">
              <a:spcBef>
                <a:spcPts val="600"/>
              </a:spcBef>
              <a:spcAft>
                <a:spcPts val="600"/>
              </a:spcAft>
              <a:buFont typeface="Arial" charset="0"/>
              <a:buChar char="•"/>
            </a:pPr>
            <a:r>
              <a:rPr lang="en-US" dirty="0"/>
              <a:t>To load the file, the view should be switched to “Plotting” tab </a:t>
            </a:r>
          </a:p>
          <a:p>
            <a:pPr marL="285750" indent="-285750">
              <a:buFont typeface="Arial" charset="0"/>
              <a:buChar char="•"/>
            </a:pPr>
            <a:endParaRPr lang="en-US" dirty="0"/>
          </a:p>
          <a:p>
            <a:pPr marL="285750" indent="-285750">
              <a:buFont typeface="Arial"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3768" y="4365104"/>
            <a:ext cx="3746500" cy="1066800"/>
          </a:xfrm>
          <a:prstGeom prst="rect">
            <a:avLst/>
          </a:prstGeom>
        </p:spPr>
      </p:pic>
      <p:cxnSp>
        <p:nvCxnSpPr>
          <p:cNvPr id="9" name="Straight Arrow Connector 8"/>
          <p:cNvCxnSpPr/>
          <p:nvPr/>
        </p:nvCxnSpPr>
        <p:spPr>
          <a:xfrm>
            <a:off x="5724128" y="4332551"/>
            <a:ext cx="0" cy="730021"/>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21729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31</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4555" y="3277133"/>
            <a:ext cx="2541341" cy="2575964"/>
          </a:xfrm>
          <a:prstGeom prst="rect">
            <a:avLst/>
          </a:prstGeom>
        </p:spPr>
      </p:pic>
      <p:sp>
        <p:nvSpPr>
          <p:cNvPr id="6" name="TextBox 5"/>
          <p:cNvSpPr txBox="1"/>
          <p:nvPr/>
        </p:nvSpPr>
        <p:spPr>
          <a:xfrm>
            <a:off x="611560" y="1786970"/>
            <a:ext cx="7416824" cy="2031325"/>
          </a:xfrm>
          <a:prstGeom prst="rect">
            <a:avLst/>
          </a:prstGeom>
          <a:noFill/>
        </p:spPr>
        <p:txBody>
          <a:bodyPr wrap="square" rtlCol="0">
            <a:spAutoFit/>
          </a:bodyPr>
          <a:lstStyle/>
          <a:p>
            <a:pPr marL="285750" indent="-285750">
              <a:buFont typeface="Arial" charset="0"/>
              <a:buChar char="•"/>
            </a:pPr>
            <a:r>
              <a:rPr lang="en-US" dirty="0"/>
              <a:t>Result file can be opened by navigating the menu to File-&gt;Open </a:t>
            </a:r>
            <a:r>
              <a:rPr lang="en-US" dirty="0" err="1"/>
              <a:t>Resut</a:t>
            </a:r>
            <a:r>
              <a:rPr lang="en-US" dirty="0"/>
              <a:t> File(s)</a:t>
            </a:r>
          </a:p>
          <a:p>
            <a:pPr marL="285750" indent="-285750">
              <a:buFont typeface="Arial" charset="0"/>
              <a:buChar char="•"/>
            </a:pPr>
            <a:r>
              <a:rPr lang="en-US" dirty="0"/>
              <a:t>In the pop-up menu, one has to select “Comma Separated Values” as a file type, navigate to the directory where the file is located and open it</a:t>
            </a:r>
          </a:p>
          <a:p>
            <a:pPr marL="285750" indent="-285750">
              <a:buFont typeface="Arial" charset="0"/>
              <a:buChar char="•"/>
            </a:pPr>
            <a:endParaRPr lang="en-US" dirty="0"/>
          </a:p>
          <a:p>
            <a:pPr marL="285750" indent="-285750">
              <a:buFont typeface="Arial" charset="0"/>
              <a:buChar char="•"/>
            </a:pPr>
            <a:endParaRPr lang="en-US" dirty="0"/>
          </a:p>
        </p:txBody>
      </p:sp>
      <p:cxnSp>
        <p:nvCxnSpPr>
          <p:cNvPr id="9" name="Straight Arrow Connector 8"/>
          <p:cNvCxnSpPr/>
          <p:nvPr/>
        </p:nvCxnSpPr>
        <p:spPr>
          <a:xfrm flipH="1">
            <a:off x="3636078" y="399850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6216" y="3027995"/>
            <a:ext cx="3755612" cy="2620764"/>
          </a:xfrm>
          <a:prstGeom prst="rect">
            <a:avLst/>
          </a:prstGeom>
        </p:spPr>
      </p:pic>
      <p:cxnSp>
        <p:nvCxnSpPr>
          <p:cNvPr id="12" name="Straight Arrow Connector 11"/>
          <p:cNvCxnSpPr/>
          <p:nvPr/>
        </p:nvCxnSpPr>
        <p:spPr>
          <a:xfrm flipV="1">
            <a:off x="7740352" y="5229200"/>
            <a:ext cx="0" cy="83911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0517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32</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416824" cy="2262158"/>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In the variable browser, three waveforms from the PSAT results are loaded which can be displayed on the plot as it is shown in the figure below </a:t>
            </a:r>
          </a:p>
          <a:p>
            <a:pPr marL="285750" indent="-285750">
              <a:spcBef>
                <a:spcPts val="600"/>
              </a:spcBef>
              <a:spcAft>
                <a:spcPts val="600"/>
              </a:spcAft>
              <a:buFont typeface="Arial" charset="0"/>
              <a:buChar char="•"/>
            </a:pPr>
            <a:r>
              <a:rPr lang="en-US" dirty="0"/>
              <a:t>Loaded waveforms are generator terminal voltage, excitation field voltage and the generator speed</a:t>
            </a:r>
          </a:p>
          <a:p>
            <a:pPr marL="285750" indent="-285750">
              <a:buFont typeface="Arial" charset="0"/>
              <a:buChar char="•"/>
            </a:pPr>
            <a:endParaRPr lang="en-US" dirty="0"/>
          </a:p>
          <a:p>
            <a:pPr marL="285750" indent="-285750">
              <a:buFont typeface="Arial" charset="0"/>
              <a:buChar char="•"/>
            </a:pPr>
            <a:endParaRPr lang="en-US"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555776" y="3429000"/>
            <a:ext cx="4478542" cy="2431587"/>
          </a:xfrm>
          <a:prstGeom prst="rect">
            <a:avLst/>
          </a:prstGeom>
        </p:spPr>
      </p:pic>
      <p:sp>
        <p:nvSpPr>
          <p:cNvPr id="8" name="Rectangle 7"/>
          <p:cNvSpPr/>
          <p:nvPr/>
        </p:nvSpPr>
        <p:spPr>
          <a:xfrm>
            <a:off x="6300192" y="3861265"/>
            <a:ext cx="970838" cy="64807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Date Placeholder 6"/>
          <p:cNvSpPr>
            <a:spLocks noGrp="1"/>
          </p:cNvSpPr>
          <p:nvPr>
            <p:ph type="dt" sz="half" idx="12"/>
          </p:nvPr>
        </p:nvSpPr>
        <p:spPr/>
        <p:txBody>
          <a:bodyPr/>
          <a:lstStyle/>
          <a:p>
            <a:r>
              <a:rPr lang="sv-SE"/>
              <a:t>2016-11-20</a:t>
            </a:r>
          </a:p>
        </p:txBody>
      </p:sp>
      <p:sp>
        <p:nvSpPr>
          <p:cNvPr id="9" name="Footer Placeholder 8"/>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97804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33</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3789040"/>
            <a:ext cx="5067300" cy="1955800"/>
          </a:xfrm>
          <a:prstGeom prst="rect">
            <a:avLst/>
          </a:prstGeom>
        </p:spPr>
      </p:pic>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8075240" cy="2062103"/>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Before the simulation, solver and its parameters are set to be the same as in the PSAT</a:t>
            </a:r>
          </a:p>
          <a:p>
            <a:pPr marL="285750" indent="-285750">
              <a:spcBef>
                <a:spcPts val="600"/>
              </a:spcBef>
              <a:spcAft>
                <a:spcPts val="600"/>
              </a:spcAft>
              <a:buFont typeface="Arial" charset="0"/>
              <a:buChar char="•"/>
            </a:pPr>
            <a:r>
              <a:rPr lang="en-US" dirty="0"/>
              <a:t>Solver is chosen to be </a:t>
            </a:r>
            <a:r>
              <a:rPr lang="en-US" dirty="0" err="1"/>
              <a:t>Runge-Kutta</a:t>
            </a:r>
            <a:r>
              <a:rPr lang="en-US" dirty="0"/>
              <a:t> with a fixed step</a:t>
            </a:r>
          </a:p>
          <a:p>
            <a:pPr marL="285750" indent="-285750">
              <a:spcBef>
                <a:spcPts val="600"/>
              </a:spcBef>
              <a:spcAft>
                <a:spcPts val="600"/>
              </a:spcAft>
              <a:buFont typeface="Arial" charset="0"/>
              <a:buChar char="•"/>
            </a:pPr>
            <a:r>
              <a:rPr lang="en-US" dirty="0"/>
              <a:t>More solvers can be chosen in Modelica (depending on the tool), however, to match the model’s response with the one in PSAT choice of the solver is limited</a:t>
            </a:r>
          </a:p>
        </p:txBody>
      </p:sp>
      <p:cxnSp>
        <p:nvCxnSpPr>
          <p:cNvPr id="14" name="Straight Arrow Connector 13"/>
          <p:cNvCxnSpPr/>
          <p:nvPr/>
        </p:nvCxnSpPr>
        <p:spPr>
          <a:xfrm flipH="1">
            <a:off x="4860032" y="560584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96967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78662" y="1999777"/>
            <a:ext cx="4195187" cy="3429000"/>
          </a:xfrm>
          <a:prstGeom prst="rect">
            <a:avLst/>
          </a:prstGeom>
        </p:spPr>
      </p:pic>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34</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457200" y="1775285"/>
            <a:ext cx="4536504" cy="1938992"/>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Simulation time is set to 10s and the tolerance of the solver is set to 1e-6</a:t>
            </a:r>
          </a:p>
          <a:p>
            <a:pPr marL="285750" indent="-285750">
              <a:spcBef>
                <a:spcPts val="600"/>
              </a:spcBef>
              <a:spcAft>
                <a:spcPts val="600"/>
              </a:spcAft>
              <a:buFont typeface="Arial" charset="0"/>
              <a:buChar char="•"/>
            </a:pPr>
            <a:r>
              <a:rPr lang="en-US" dirty="0"/>
              <a:t>The time step is set to 0.0001</a:t>
            </a:r>
          </a:p>
          <a:p>
            <a:pPr>
              <a:spcBef>
                <a:spcPts val="600"/>
              </a:spcBef>
              <a:spcAft>
                <a:spcPts val="600"/>
              </a:spcAft>
            </a:pPr>
            <a:endParaRPr lang="en-US" dirty="0"/>
          </a:p>
          <a:p>
            <a:pPr marL="285750" indent="-285750">
              <a:spcBef>
                <a:spcPts val="600"/>
              </a:spcBef>
              <a:spcAft>
                <a:spcPts val="600"/>
              </a:spcAft>
              <a:buFont typeface="Arial" charset="0"/>
              <a:buChar char="•"/>
            </a:pPr>
            <a:endParaRPr lang="en-US" dirty="0"/>
          </a:p>
        </p:txBody>
      </p:sp>
      <p:sp>
        <p:nvSpPr>
          <p:cNvPr id="11" name="Rectangle 10"/>
          <p:cNvSpPr/>
          <p:nvPr/>
        </p:nvSpPr>
        <p:spPr>
          <a:xfrm>
            <a:off x="4964015" y="2573957"/>
            <a:ext cx="3807006" cy="153482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flipV="1">
            <a:off x="4348576" y="3368399"/>
            <a:ext cx="504056"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3194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35</a:t>
            </a:fld>
            <a:endParaRPr lang="en-US" dirty="0"/>
          </a:p>
        </p:txBody>
      </p:sp>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2278" y="2643259"/>
            <a:ext cx="8064896" cy="340156"/>
          </a:xfrm>
          <a:prstGeom prst="rect">
            <a:avLst/>
          </a:prstGeom>
        </p:spPr>
      </p:pic>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704856" cy="1508105"/>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By pressing the “Simulate” button on the toolbar, simulation of the model is executed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sp>
        <p:nvSpPr>
          <p:cNvPr id="14" name="Rectangle 13"/>
          <p:cNvSpPr/>
          <p:nvPr/>
        </p:nvSpPr>
        <p:spPr>
          <a:xfrm>
            <a:off x="6948264" y="2589362"/>
            <a:ext cx="370851" cy="47959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457200" y="3494244"/>
            <a:ext cx="4695707" cy="1785104"/>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Once the simulation is completed, Variable Browser is populated with the simulation results</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8145" y="3277699"/>
            <a:ext cx="1581166" cy="2383549"/>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351330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36</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704856" cy="2769989"/>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PSAT_dyn.v</a:t>
            </a:r>
            <a:r>
              <a:rPr lang="en-US" dirty="0"/>
              <a:t>” and “Example_1.G1.machine.v”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grpSp>
        <p:nvGrpSpPr>
          <p:cNvPr id="10" name="Group 9"/>
          <p:cNvGrpSpPr/>
          <p:nvPr/>
        </p:nvGrpSpPr>
        <p:grpSpPr>
          <a:xfrm>
            <a:off x="4860031" y="3861048"/>
            <a:ext cx="1800201" cy="1991124"/>
            <a:chOff x="5364088" y="3586361"/>
            <a:chExt cx="2596852" cy="290452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64088" y="3586361"/>
              <a:ext cx="2308820" cy="14351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64088" y="5005204"/>
              <a:ext cx="2596852" cy="1485677"/>
            </a:xfrm>
            <a:prstGeom prst="rect">
              <a:avLst/>
            </a:prstGeom>
          </p:spPr>
        </p:pic>
      </p:grpSp>
      <p:pic>
        <p:nvPicPr>
          <p:cNvPr id="11" name="Picture 10"/>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05663" y="3861047"/>
            <a:ext cx="1878184" cy="1991124"/>
          </a:xfrm>
          <a:prstGeom prst="rect">
            <a:avLst/>
          </a:prstGeom>
        </p:spPr>
      </p:pic>
      <p:cxnSp>
        <p:nvCxnSpPr>
          <p:cNvPr id="16" name="Straight Arrow Connector 15"/>
          <p:cNvCxnSpPr/>
          <p:nvPr/>
        </p:nvCxnSpPr>
        <p:spPr>
          <a:xfrm flipH="1">
            <a:off x="3083847" y="414908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523699" y="5740725"/>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31167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37</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704856" cy="2492990"/>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PSAT_dyn.csv.v</a:t>
            </a:r>
            <a:r>
              <a:rPr lang="en-US" dirty="0"/>
              <a:t>” and “G1.machine.v”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0761" y="3620592"/>
            <a:ext cx="2578100" cy="1028700"/>
          </a:xfrm>
          <a:prstGeom prst="rect">
            <a:avLst/>
          </a:prstGeom>
        </p:spPr>
      </p:pic>
      <p:cxnSp>
        <p:nvCxnSpPr>
          <p:cNvPr id="16" name="Straight Arrow Connector 15"/>
          <p:cNvCxnSpPr/>
          <p:nvPr/>
        </p:nvCxnSpPr>
        <p:spPr>
          <a:xfrm flipH="1">
            <a:off x="2051720" y="4134942"/>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65147" y="4733012"/>
            <a:ext cx="2282115" cy="8656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47099" y="3423841"/>
            <a:ext cx="2373173" cy="1339404"/>
          </a:xfrm>
          <a:prstGeom prst="rect">
            <a:avLst/>
          </a:prstGeom>
        </p:spPr>
      </p:pic>
      <p:cxnSp>
        <p:nvCxnSpPr>
          <p:cNvPr id="17" name="Straight Arrow Connector 16"/>
          <p:cNvCxnSpPr/>
          <p:nvPr/>
        </p:nvCxnSpPr>
        <p:spPr>
          <a:xfrm flipH="1">
            <a:off x="5136994" y="481976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Date Placeholder 7"/>
          <p:cNvSpPr>
            <a:spLocks noGrp="1"/>
          </p:cNvSpPr>
          <p:nvPr>
            <p:ph type="dt" sz="half" idx="12"/>
          </p:nvPr>
        </p:nvSpPr>
        <p:spPr/>
        <p:txBody>
          <a:bodyPr/>
          <a:lstStyle/>
          <a:p>
            <a:r>
              <a:rPr lang="sv-SE"/>
              <a:t>2016-11-20</a:t>
            </a:r>
          </a:p>
        </p:txBody>
      </p:sp>
      <p:sp>
        <p:nvSpPr>
          <p:cNvPr id="9" name="Footer Placeholder 8"/>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987545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38</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771" y="2585245"/>
            <a:ext cx="3262110" cy="3737530"/>
          </a:xfrm>
          <a:prstGeom prst="rect">
            <a:avLst/>
          </a:prstGeom>
        </p:spPr>
      </p:pic>
      <p:sp>
        <p:nvSpPr>
          <p:cNvPr id="13" name="TextBox 12"/>
          <p:cNvSpPr txBox="1"/>
          <p:nvPr/>
        </p:nvSpPr>
        <p:spPr>
          <a:xfrm>
            <a:off x="611560" y="1786970"/>
            <a:ext cx="7704856" cy="1508105"/>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be able to </a:t>
            </a:r>
            <a:r>
              <a:rPr lang="en-US" dirty="0" err="1"/>
              <a:t>destinguish</a:t>
            </a:r>
            <a:r>
              <a:rPr lang="en-US" dirty="0"/>
              <a:t> different signals, one should adjust the thickness and the patter of the signal line</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cxnSp>
        <p:nvCxnSpPr>
          <p:cNvPr id="14" name="Straight Arrow Connector 13"/>
          <p:cNvCxnSpPr/>
          <p:nvPr/>
        </p:nvCxnSpPr>
        <p:spPr>
          <a:xfrm flipV="1">
            <a:off x="3836800" y="2936157"/>
            <a:ext cx="0" cy="79208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578833" y="2585245"/>
            <a:ext cx="482306" cy="30395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p:cNvCxnSpPr/>
          <p:nvPr/>
        </p:nvCxnSpPr>
        <p:spPr>
          <a:xfrm flipH="1">
            <a:off x="2379826" y="54044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79826" y="5620474"/>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540859" y="3728245"/>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9166" y="2719462"/>
            <a:ext cx="3189396" cy="3636888"/>
          </a:xfrm>
          <a:prstGeom prst="rect">
            <a:avLst/>
          </a:prstGeom>
        </p:spPr>
      </p:pic>
      <p:cxnSp>
        <p:nvCxnSpPr>
          <p:cNvPr id="23" name="Straight Arrow Connector 22"/>
          <p:cNvCxnSpPr/>
          <p:nvPr/>
        </p:nvCxnSpPr>
        <p:spPr>
          <a:xfrm flipH="1">
            <a:off x="5829064" y="36042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6433864" y="5377737"/>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433864" y="5593761"/>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566366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39</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704856" cy="1508105"/>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Previous steps produce the plot shown in the figure below showing that the Modelica produces the same simulation results as the PSAT does</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3728" y="2420888"/>
            <a:ext cx="4680521" cy="3254624"/>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277284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External libraries, such as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t>
            </a:r>
            <a:r>
              <a:rPr lang="en-US" b="1" dirty="0" err="1"/>
              <a:t>OpenIPSL</a:t>
            </a:r>
            <a:r>
              <a:rPr lang="en-US" b="1" dirty="0"/>
              <a:t> </a:t>
            </a:r>
            <a:r>
              <a:rPr lang="en-US" dirty="0"/>
              <a:t>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p:cNvPicPr>
            <a:picLocks noChangeAspect="1"/>
          </p:cNvPicPr>
          <p:nvPr/>
        </p:nvPicPr>
        <p:blipFill>
          <a:blip r:embed="rId2"/>
          <a:stretch>
            <a:fillRect/>
          </a:stretch>
        </p:blipFill>
        <p:spPr>
          <a:xfrm>
            <a:off x="6678800" y="4064507"/>
            <a:ext cx="1565608" cy="2676861"/>
          </a:xfrm>
          <a:prstGeom prst="rect">
            <a:avLst/>
          </a:prstGeom>
        </p:spPr>
      </p:pic>
      <p:pic>
        <p:nvPicPr>
          <p:cNvPr id="7" name="Picture 6"/>
          <p:cNvPicPr>
            <a:picLocks noChangeAspect="1"/>
          </p:cNvPicPr>
          <p:nvPr/>
        </p:nvPicPr>
        <p:blipFill>
          <a:blip r:embed="rId3"/>
          <a:stretch>
            <a:fillRect/>
          </a:stretch>
        </p:blipFill>
        <p:spPr>
          <a:xfrm>
            <a:off x="925053" y="4108824"/>
            <a:ext cx="4883110" cy="2183836"/>
          </a:xfrm>
          <a:prstGeom prst="rect">
            <a:avLst/>
          </a:prstGeom>
        </p:spPr>
      </p:pic>
      <p:cxnSp>
        <p:nvCxnSpPr>
          <p:cNvPr id="12" name="Straight Arrow Connector 11"/>
          <p:cNvCxnSpPr/>
          <p:nvPr/>
        </p:nvCxnSpPr>
        <p:spPr>
          <a:xfrm flipV="1">
            <a:off x="2699792" y="5661037"/>
            <a:ext cx="4104456" cy="146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r>
              <a:rPr lang="sv-SE"/>
              <a:t>2016-11-20</a:t>
            </a:r>
          </a:p>
        </p:txBody>
      </p:sp>
      <p:sp>
        <p:nvSpPr>
          <p:cNvPr id="8" name="Footer Placeholder 7"/>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4</a:t>
            </a:fld>
            <a:endParaRPr lang="sv-SE"/>
          </a:p>
        </p:txBody>
      </p:sp>
    </p:spTree>
    <p:extLst>
      <p:ext uri="{BB962C8B-B14F-4D97-AF65-F5344CB8AC3E}">
        <p14:creationId xmlns:p14="http://schemas.microsoft.com/office/powerpoint/2010/main" val="27652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40</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704856" cy="3662541"/>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2876" y="4196814"/>
            <a:ext cx="4302224" cy="1924226"/>
          </a:xfrm>
          <a:prstGeom prst="rect">
            <a:avLst/>
          </a:prstGeom>
        </p:spPr>
      </p:pic>
      <p:sp>
        <p:nvSpPr>
          <p:cNvPr id="7" name="Date Placeholder 6"/>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pic>
        <p:nvPicPr>
          <p:cNvPr id="9" name="Picture 8"/>
          <p:cNvPicPr>
            <a:picLocks noChangeAspect="1"/>
          </p:cNvPicPr>
          <p:nvPr/>
        </p:nvPicPr>
        <p:blipFill>
          <a:blip r:embed="rId4"/>
          <a:stretch>
            <a:fillRect/>
          </a:stretch>
        </p:blipFill>
        <p:spPr>
          <a:xfrm>
            <a:off x="1835696" y="2287727"/>
            <a:ext cx="5657850" cy="1047750"/>
          </a:xfrm>
          <a:prstGeom prst="rect">
            <a:avLst/>
          </a:prstGeom>
        </p:spPr>
      </p:pic>
    </p:spTree>
    <p:extLst>
      <p:ext uri="{BB962C8B-B14F-4D97-AF65-F5344CB8AC3E}">
        <p14:creationId xmlns:p14="http://schemas.microsoft.com/office/powerpoint/2010/main" val="1066711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41</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704856" cy="1508105"/>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sp>
        <p:nvSpPr>
          <p:cNvPr id="8" name="Date Placeholder 7"/>
          <p:cNvSpPr>
            <a:spLocks noGrp="1"/>
          </p:cNvSpPr>
          <p:nvPr>
            <p:ph type="dt" sz="half" idx="12"/>
          </p:nvPr>
        </p:nvSpPr>
        <p:spPr/>
        <p:txBody>
          <a:bodyPr/>
          <a:lstStyle/>
          <a:p>
            <a:r>
              <a:rPr lang="sv-SE"/>
              <a:t>2016-11-20</a:t>
            </a:r>
          </a:p>
        </p:txBody>
      </p:sp>
      <p:sp>
        <p:nvSpPr>
          <p:cNvPr id="9" name="Footer Placeholder 8"/>
          <p:cNvSpPr>
            <a:spLocks noGrp="1"/>
          </p:cNvSpPr>
          <p:nvPr>
            <p:ph type="ftr" sz="quarter" idx="10"/>
          </p:nvPr>
        </p:nvSpPr>
        <p:spPr/>
        <p:txBody>
          <a:bodyPr/>
          <a:lstStyle/>
          <a:p>
            <a:r>
              <a:rPr lang="sv-SE"/>
              <a:t>OpenIPSL Tutorial</a:t>
            </a:r>
          </a:p>
        </p:txBody>
      </p:sp>
      <p:pic>
        <p:nvPicPr>
          <p:cNvPr id="10" name="Picture 9"/>
          <p:cNvPicPr>
            <a:picLocks noChangeAspect="1"/>
          </p:cNvPicPr>
          <p:nvPr/>
        </p:nvPicPr>
        <p:blipFill>
          <a:blip r:embed="rId3"/>
          <a:stretch>
            <a:fillRect/>
          </a:stretch>
        </p:blipFill>
        <p:spPr>
          <a:xfrm>
            <a:off x="1014412" y="2516549"/>
            <a:ext cx="7115175" cy="1390650"/>
          </a:xfrm>
          <a:prstGeom prst="rect">
            <a:avLst/>
          </a:prstGeom>
        </p:spPr>
      </p:pic>
      <p:pic>
        <p:nvPicPr>
          <p:cNvPr id="11" name="Picture 10"/>
          <p:cNvPicPr>
            <a:picLocks noChangeAspect="1"/>
          </p:cNvPicPr>
          <p:nvPr/>
        </p:nvPicPr>
        <p:blipFill>
          <a:blip r:embed="rId4"/>
          <a:stretch>
            <a:fillRect/>
          </a:stretch>
        </p:blipFill>
        <p:spPr>
          <a:xfrm>
            <a:off x="1417687" y="4293096"/>
            <a:ext cx="6296025" cy="1285875"/>
          </a:xfrm>
          <a:prstGeom prst="rect">
            <a:avLst/>
          </a:prstGeom>
        </p:spPr>
      </p:pic>
      <p:sp>
        <p:nvSpPr>
          <p:cNvPr id="12" name="Left Brace 11"/>
          <p:cNvSpPr/>
          <p:nvPr/>
        </p:nvSpPr>
        <p:spPr>
          <a:xfrm>
            <a:off x="683568" y="2852936"/>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p:cNvCxnSpPr/>
          <p:nvPr/>
        </p:nvCxnSpPr>
        <p:spPr>
          <a:xfrm rot="16200000" flipH="1">
            <a:off x="-168464" y="3859072"/>
            <a:ext cx="2150151" cy="1022151"/>
          </a:xfrm>
          <a:prstGeom prst="bentConnector3">
            <a:avLst>
              <a:gd name="adj1" fmla="val 100106"/>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502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42</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704856" cy="1077218"/>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The third command will save the A matrix of the linearized state-space model in the variable </a:t>
            </a:r>
            <a:r>
              <a:rPr lang="en-US" dirty="0">
                <a:latin typeface="Courier" charset="0"/>
                <a:ea typeface="Courier" charset="0"/>
                <a:cs typeface="Courier" charset="0"/>
              </a:rPr>
              <a:t>a </a:t>
            </a:r>
            <a:r>
              <a:rPr lang="en-US" dirty="0">
                <a:latin typeface="Arial" charset="0"/>
                <a:ea typeface="Arial" charset="0"/>
                <a:cs typeface="Arial" charset="0"/>
              </a:rPr>
              <a:t>as a string</a:t>
            </a:r>
          </a:p>
          <a:p>
            <a:pPr>
              <a:spcBef>
                <a:spcPts val="600"/>
              </a:spcBef>
              <a:spcAft>
                <a:spcPts val="600"/>
              </a:spcAft>
            </a:pPr>
            <a:endParaRPr lang="en-US" dirty="0"/>
          </a:p>
        </p:txBody>
      </p:sp>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pic>
        <p:nvPicPr>
          <p:cNvPr id="10" name="Picture 9"/>
          <p:cNvPicPr>
            <a:picLocks noChangeAspect="1"/>
          </p:cNvPicPr>
          <p:nvPr/>
        </p:nvPicPr>
        <p:blipFill>
          <a:blip r:embed="rId3"/>
          <a:stretch>
            <a:fillRect/>
          </a:stretch>
        </p:blipFill>
        <p:spPr>
          <a:xfrm>
            <a:off x="1493887" y="2780928"/>
            <a:ext cx="6219825" cy="2857500"/>
          </a:xfrm>
          <a:prstGeom prst="rect">
            <a:avLst/>
          </a:prstGeom>
        </p:spPr>
      </p:pic>
    </p:spTree>
    <p:extLst>
      <p:ext uri="{BB962C8B-B14F-4D97-AF65-F5344CB8AC3E}">
        <p14:creationId xmlns:p14="http://schemas.microsoft.com/office/powerpoint/2010/main" val="2144626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43</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704856" cy="1077218"/>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Copy the output from the previous command without the quotation marks by pressing </a:t>
            </a:r>
            <a:r>
              <a:rPr lang="en-US" dirty="0" err="1"/>
              <a:t>Ctrl+C</a:t>
            </a:r>
            <a:endParaRPr lang="en-US" dirty="0">
              <a:latin typeface="Courier" charset="0"/>
              <a:ea typeface="Courier" charset="0"/>
              <a:cs typeface="Courier" charset="0"/>
            </a:endParaRPr>
          </a:p>
          <a:p>
            <a:pPr marL="285750" indent="-285750">
              <a:spcBef>
                <a:spcPts val="600"/>
              </a:spcBef>
              <a:spcAft>
                <a:spcPts val="600"/>
              </a:spcAft>
              <a:buFont typeface="Arial"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564904"/>
            <a:ext cx="4950420" cy="2763732"/>
          </a:xfrm>
          <a:prstGeom prst="rect">
            <a:avLst/>
          </a:prstGeom>
        </p:spPr>
      </p:pic>
      <p:sp>
        <p:nvSpPr>
          <p:cNvPr id="7" name="Date Placeholder 6"/>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363869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44</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704856" cy="1077218"/>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save the matrix A as a matrix of Real values type </a:t>
            </a:r>
            <a:r>
              <a:rPr lang="en-US" dirty="0">
                <a:latin typeface="Courier" charset="0"/>
                <a:ea typeface="Courier" charset="0"/>
                <a:cs typeface="Courier" charset="0"/>
              </a:rPr>
              <a:t>A := </a:t>
            </a:r>
            <a:r>
              <a:rPr lang="en-US" dirty="0">
                <a:latin typeface="Arial" charset="0"/>
                <a:ea typeface="Arial" charset="0"/>
                <a:cs typeface="Arial" charset="0"/>
              </a:rPr>
              <a:t>and then press </a:t>
            </a:r>
            <a:r>
              <a:rPr lang="en-US" dirty="0" err="1">
                <a:latin typeface="Arial" charset="0"/>
                <a:ea typeface="Arial" charset="0"/>
                <a:cs typeface="Arial" charset="0"/>
              </a:rPr>
              <a:t>Ctrl+V</a:t>
            </a:r>
            <a:r>
              <a:rPr lang="en-US" dirty="0">
                <a:latin typeface="Arial" charset="0"/>
                <a:ea typeface="Arial" charset="0"/>
                <a:cs typeface="Arial" charset="0"/>
              </a:rPr>
              <a:t> to paste the copied matrix</a:t>
            </a:r>
            <a:endParaRPr lang="en-US" dirty="0">
              <a:latin typeface="Courier" charset="0"/>
              <a:ea typeface="Courier" charset="0"/>
              <a:cs typeface="Courier" charset="0"/>
            </a:endParaRPr>
          </a:p>
          <a:p>
            <a:pPr marL="285750" indent="-285750">
              <a:spcBef>
                <a:spcPts val="600"/>
              </a:spcBef>
              <a:spcAft>
                <a:spcPts val="600"/>
              </a:spcAft>
              <a:buFont typeface="Arial"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636912"/>
            <a:ext cx="5022428" cy="2803932"/>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30991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45</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704856" cy="2215991"/>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It is known that the eigenvalues of the linearized system can be found by solving the following equation:</a:t>
            </a:r>
          </a:p>
          <a:p>
            <a:pPr marL="285750" indent="-285750">
              <a:spcBef>
                <a:spcPts val="600"/>
              </a:spcBef>
              <a:spcAft>
                <a:spcPts val="600"/>
              </a:spcAft>
              <a:buFont typeface="Arial" charset="0"/>
              <a:buChar char="•"/>
            </a:pPr>
            <a:endParaRPr lang="en-US" dirty="0">
              <a:latin typeface="Courier" charset="0"/>
              <a:ea typeface="Courier" charset="0"/>
              <a:cs typeface="Courier" charset="0"/>
            </a:endParaRPr>
          </a:p>
          <a:p>
            <a:pPr marL="285750" indent="-285750">
              <a:spcBef>
                <a:spcPts val="600"/>
              </a:spcBef>
              <a:spcAft>
                <a:spcPts val="600"/>
              </a:spcAft>
              <a:buFont typeface="Arial" charset="0"/>
              <a:buChar char="•"/>
            </a:pPr>
            <a:r>
              <a:rPr lang="en-US" dirty="0">
                <a:latin typeface="Arial" charset="0"/>
                <a:ea typeface="Arial" charset="0"/>
                <a:cs typeface="Arial" charset="0"/>
              </a:rPr>
              <a:t>This can be done by executing the last command </a:t>
            </a:r>
            <a:br>
              <a:rPr lang="en-US" dirty="0">
                <a:latin typeface="Arial" charset="0"/>
                <a:ea typeface="Arial" charset="0"/>
                <a:cs typeface="Arial" charset="0"/>
              </a:rPr>
            </a:br>
            <a:r>
              <a:rPr lang="en-US" dirty="0">
                <a:latin typeface="Courier" charset="0"/>
                <a:ea typeface="Courier" charset="0"/>
                <a:cs typeface="Courier" charset="0"/>
              </a:rPr>
              <a:t>(</a:t>
            </a:r>
            <a:r>
              <a:rPr lang="en-US" dirty="0" err="1">
                <a:latin typeface="Courier" charset="0"/>
                <a:ea typeface="Courier" charset="0"/>
                <a:cs typeface="Courier" charset="0"/>
              </a:rPr>
              <a:t>eval,evec</a:t>
            </a:r>
            <a:r>
              <a:rPr lang="en-US" dirty="0">
                <a:latin typeface="Courier" charset="0"/>
                <a:ea typeface="Courier" charset="0"/>
                <a:cs typeface="Courier" charset="0"/>
              </a:rPr>
              <a:t>) := </a:t>
            </a:r>
            <a:r>
              <a:rPr lang="en-US" dirty="0" err="1">
                <a:latin typeface="Courier" charset="0"/>
                <a:ea typeface="Courier" charset="0"/>
                <a:cs typeface="Courier" charset="0"/>
              </a:rPr>
              <a:t>Modelica.Math.Matrices.eigenValues</a:t>
            </a:r>
            <a:r>
              <a:rPr lang="en-US" dirty="0">
                <a:latin typeface="Courier" charset="0"/>
                <a:ea typeface="Courier" charset="0"/>
                <a:cs typeface="Courier" charset="0"/>
              </a:rPr>
              <a:t>(A);</a:t>
            </a:r>
          </a:p>
          <a:p>
            <a:pPr marL="285750" indent="-285750">
              <a:spcBef>
                <a:spcPts val="600"/>
              </a:spcBef>
              <a:spcAft>
                <a:spcPts val="600"/>
              </a:spcAft>
              <a:buFont typeface="Arial" charset="0"/>
              <a:buChar char="•"/>
            </a:pPr>
            <a:endParaRPr lang="en-US" dirty="0"/>
          </a:p>
        </p:txBody>
      </p:sp>
      <mc:AlternateContent xmlns:mc="http://schemas.openxmlformats.org/markup-compatibility/2006">
        <mc:Choice xmlns:a14="http://schemas.microsoft.com/office/drawing/2010/main" Requires="a14">
          <p:sp>
            <p:nvSpPr>
              <p:cNvPr id="3" name="TextBox 2"/>
              <p:cNvSpPr txBox="1"/>
              <p:nvPr/>
            </p:nvSpPr>
            <p:spPr>
              <a:xfrm>
                <a:off x="3851920" y="2496063"/>
                <a:ext cx="1716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𝑑𝑒𝑡</m:t>
                      </m:r>
                      <m:d>
                        <m:dPr>
                          <m:ctrlPr>
                            <a:rPr lang="en-US" b="1" i="1" smtClean="0">
                              <a:latin typeface="Cambria Math" panose="02040503050406030204" pitchFamily="18" charset="0"/>
                            </a:rPr>
                          </m:ctrlPr>
                        </m:dPr>
                        <m:e>
                          <m:r>
                            <a:rPr lang="en-US" b="1" i="1" smtClean="0">
                              <a:latin typeface="Cambria Math" charset="0"/>
                            </a:rPr>
                            <m:t>𝑨</m:t>
                          </m:r>
                          <m:r>
                            <a:rPr lang="en-US" b="1" i="1" smtClean="0">
                              <a:latin typeface="Cambria Math" charset="0"/>
                            </a:rPr>
                            <m:t>−</m:t>
                          </m:r>
                          <m:r>
                            <a:rPr lang="en-US" b="0" i="1" smtClean="0">
                              <a:latin typeface="Cambria Math" charset="0"/>
                              <a:ea typeface="Cambria Math" charset="0"/>
                              <a:cs typeface="Cambria Math" charset="0"/>
                            </a:rPr>
                            <m:t>𝜆</m:t>
                          </m:r>
                          <m:r>
                            <a:rPr lang="en-US" b="1" i="1" smtClean="0">
                              <a:latin typeface="Cambria Math" charset="0"/>
                              <a:ea typeface="Cambria Math" charset="0"/>
                              <a:cs typeface="Cambria Math" charset="0"/>
                            </a:rPr>
                            <m:t>𝑰</m:t>
                          </m:r>
                        </m:e>
                      </m:d>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𝟎</m:t>
                      </m:r>
                    </m:oMath>
                  </m:oMathPara>
                </a14:m>
                <a:endParaRPr lang="en-US" b="1" dirty="0"/>
              </a:p>
            </p:txBody>
          </p:sp>
        </mc:Choice>
        <mc:Fallback>
          <p:sp>
            <p:nvSpPr>
              <p:cNvPr id="3" name="TextBox 2"/>
              <p:cNvSpPr txBox="1">
                <a:spLocks noRot="1" noChangeAspect="1" noMove="1" noResize="1" noEditPoints="1" noAdjustHandles="1" noChangeArrowheads="1" noChangeShapeType="1" noTextEdit="1"/>
              </p:cNvSpPr>
              <p:nvPr/>
            </p:nvSpPr>
            <p:spPr>
              <a:xfrm>
                <a:off x="3851920" y="2496063"/>
                <a:ext cx="1716047" cy="276999"/>
              </a:xfrm>
              <a:prstGeom prst="rect">
                <a:avLst/>
              </a:prstGeom>
              <a:blipFill>
                <a:blip r:embed="rId3"/>
                <a:stretch>
                  <a:fillRect l="-1779" r="-1779" b="-8696"/>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99792" y="3634031"/>
            <a:ext cx="3846715" cy="2156045"/>
          </a:xfrm>
          <a:prstGeom prst="rect">
            <a:avLst/>
          </a:prstGeom>
        </p:spPr>
      </p:pic>
      <p:sp>
        <p:nvSpPr>
          <p:cNvPr id="7" name="Date Placeholder 6"/>
          <p:cNvSpPr>
            <a:spLocks noGrp="1"/>
          </p:cNvSpPr>
          <p:nvPr>
            <p:ph type="dt" sz="half" idx="12"/>
          </p:nvPr>
        </p:nvSpPr>
        <p:spPr/>
        <p:txBody>
          <a:bodyPr/>
          <a:lstStyle/>
          <a:p>
            <a:r>
              <a:rPr lang="sv-SE"/>
              <a:t>2016-11-20</a:t>
            </a:r>
          </a:p>
        </p:txBody>
      </p:sp>
      <p:sp>
        <p:nvSpPr>
          <p:cNvPr id="9" name="Footer Placeholder 8"/>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161175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46</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704856" cy="1354217"/>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The eigenvalues are now stored in the </a:t>
            </a:r>
            <a:r>
              <a:rPr lang="en-US" dirty="0" err="1"/>
              <a:t>eval</a:t>
            </a:r>
            <a:r>
              <a:rPr lang="en-US" dirty="0"/>
              <a:t> variable and they can be listed by executing </a:t>
            </a:r>
            <a:r>
              <a:rPr lang="en-US" dirty="0" err="1">
                <a:latin typeface="Courier" charset="0"/>
                <a:ea typeface="Courier" charset="0"/>
                <a:cs typeface="Courier" charset="0"/>
              </a:rPr>
              <a:t>eval</a:t>
            </a:r>
            <a:r>
              <a:rPr lang="en-US" dirty="0">
                <a:latin typeface="Courier" charset="0"/>
                <a:ea typeface="Courier" charset="0"/>
                <a:cs typeface="Courier" charset="0"/>
              </a:rPr>
              <a:t> </a:t>
            </a:r>
          </a:p>
          <a:p>
            <a:pPr marL="285750" indent="-285750">
              <a:spcBef>
                <a:spcPts val="600"/>
              </a:spcBef>
              <a:spcAft>
                <a:spcPts val="600"/>
              </a:spcAft>
              <a:buFont typeface="Arial" charset="0"/>
              <a:buChar char="•"/>
            </a:pPr>
            <a:r>
              <a:rPr lang="en-US" dirty="0"/>
              <a:t>Groups of numbers are listed where the first number is real part of the system’s pole and the second one is the imaginary part</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11760" y="3212976"/>
            <a:ext cx="4452126" cy="2491557"/>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694173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47</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2151" y="2636912"/>
            <a:ext cx="5443673" cy="3046459"/>
          </a:xfrm>
          <a:prstGeom prst="rect">
            <a:avLst/>
          </a:prstGeom>
        </p:spPr>
      </p:pic>
      <p:sp>
        <p:nvSpPr>
          <p:cNvPr id="3" name="Rectangle 2"/>
          <p:cNvSpPr/>
          <p:nvPr/>
        </p:nvSpPr>
        <p:spPr>
          <a:xfrm>
            <a:off x="1835696" y="4653136"/>
            <a:ext cx="2808493" cy="29184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11560" y="1786970"/>
            <a:ext cx="7704856" cy="646331"/>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It can be seen that the pair of conjugate poles exists on the right side of the stability plane and thus, the behavior of the system is unstable</a:t>
            </a:r>
          </a:p>
        </p:txBody>
      </p:sp>
      <p:sp>
        <p:nvSpPr>
          <p:cNvPr id="6" name="Date Placeholder 5"/>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490238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48</a:t>
            </a:fld>
            <a:endParaRPr lang="en-US" dirty="0"/>
          </a:p>
        </p:txBody>
      </p:sp>
      <p:sp>
        <p:nvSpPr>
          <p:cNvPr id="12" name="TextBox 11"/>
          <p:cNvSpPr txBox="1"/>
          <p:nvPr/>
        </p:nvSpPr>
        <p:spPr>
          <a:xfrm>
            <a:off x="457200" y="3886993"/>
            <a:ext cx="8208912" cy="1862048"/>
          </a:xfrm>
          <a:prstGeom prst="rect">
            <a:avLst/>
          </a:prstGeom>
          <a:noFill/>
        </p:spPr>
        <p:txBody>
          <a:bodyPr wrap="square" rtlCol="0">
            <a:spAutoFit/>
          </a:bodyPr>
          <a:lstStyle/>
          <a:p>
            <a:pPr marL="285750" indent="-285750">
              <a:spcBef>
                <a:spcPts val="600"/>
              </a:spcBef>
              <a:spcAft>
                <a:spcPts val="1200"/>
              </a:spcAft>
              <a:buFont typeface="Arial" charset="0"/>
              <a:buChar char="•"/>
            </a:pPr>
            <a:r>
              <a:rPr lang="en-US" dirty="0"/>
              <a:t>In the Example 1, it was shown that the system was unstable with a pair of poles on the right side of the stability plane</a:t>
            </a:r>
          </a:p>
          <a:p>
            <a:pPr marL="285750" indent="-285750">
              <a:spcBef>
                <a:spcPts val="600"/>
              </a:spcBef>
              <a:spcAft>
                <a:spcPts val="1200"/>
              </a:spcAft>
              <a:buFont typeface="Arial" charset="0"/>
              <a:buChar char="•"/>
            </a:pPr>
            <a:r>
              <a:rPr lang="en-US" dirty="0"/>
              <a:t>In the Example 2, Power System Stabilizer (PSS) will be added to the generator in order to stabilize the system </a:t>
            </a:r>
          </a:p>
          <a:p>
            <a:pPr marL="285750" indent="-285750">
              <a:buFont typeface="Arial" charset="0"/>
              <a:buChar char="•"/>
            </a:pPr>
            <a:endParaRPr lang="en-US" dirty="0"/>
          </a:p>
        </p:txBody>
      </p:sp>
      <p:pic>
        <p:nvPicPr>
          <p:cNvPr id="7" name="Picture 6"/>
          <p:cNvPicPr>
            <a:picLocks noChangeAspect="1"/>
          </p:cNvPicPr>
          <p:nvPr/>
        </p:nvPicPr>
        <p:blipFill>
          <a:blip r:embed="rId3"/>
          <a:stretch>
            <a:fillRect/>
          </a:stretch>
        </p:blipFill>
        <p:spPr>
          <a:xfrm>
            <a:off x="1313893" y="1437297"/>
            <a:ext cx="5724128" cy="2282814"/>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5" name="Footer Placeholder 4"/>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684779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49</a:t>
            </a:fld>
            <a:endParaRPr lang="en-US" dirty="0"/>
          </a:p>
        </p:txBody>
      </p:sp>
      <p:sp>
        <p:nvSpPr>
          <p:cNvPr id="12" name="TextBox 11"/>
          <p:cNvSpPr txBox="1"/>
          <p:nvPr/>
        </p:nvSpPr>
        <p:spPr>
          <a:xfrm>
            <a:off x="457200" y="1417638"/>
            <a:ext cx="8208912" cy="1077218"/>
          </a:xfrm>
          <a:prstGeom prst="rect">
            <a:avLst/>
          </a:prstGeom>
          <a:noFill/>
        </p:spPr>
        <p:txBody>
          <a:bodyPr wrap="square" rtlCol="0">
            <a:spAutoFit/>
          </a:bodyPr>
          <a:lstStyle/>
          <a:p>
            <a:pPr marL="285750" indent="-285750">
              <a:spcBef>
                <a:spcPts val="600"/>
              </a:spcBef>
              <a:spcAft>
                <a:spcPts val="1200"/>
              </a:spcAft>
              <a:buFont typeface="Arial" charset="0"/>
              <a:buChar char="•"/>
            </a:pPr>
            <a:r>
              <a:rPr lang="en-US" dirty="0"/>
              <a:t>The work on Example 2 should continue with the files prepared in a package Tutorial.Working_Examples.Example_2</a:t>
            </a:r>
          </a:p>
          <a:p>
            <a:pPr marL="285750" indent="-285750">
              <a:buFont typeface="Arial" charset="0"/>
              <a:buChar char="•"/>
            </a:pPr>
            <a:endParaRPr lang="en-US" dirty="0"/>
          </a:p>
        </p:txBody>
      </p:sp>
      <p:pic>
        <p:nvPicPr>
          <p:cNvPr id="5" name="Picture 4"/>
          <p:cNvPicPr>
            <a:picLocks noChangeAspect="1"/>
          </p:cNvPicPr>
          <p:nvPr/>
        </p:nvPicPr>
        <p:blipFill>
          <a:blip r:embed="rId3"/>
          <a:stretch>
            <a:fillRect/>
          </a:stretch>
        </p:blipFill>
        <p:spPr>
          <a:xfrm>
            <a:off x="3924012" y="2420888"/>
            <a:ext cx="1275287" cy="3274566"/>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1438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an Example: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/Application Examples/</a:t>
            </a:r>
            <a:r>
              <a:rPr lang="en-US" b="1" dirty="0" err="1"/>
              <a:t>KundurSMIB</a:t>
            </a:r>
            <a:r>
              <a:rPr lang="en-US" dirty="0"/>
              <a:t> 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p:cNvPicPr>
            <a:picLocks noChangeAspect="1"/>
          </p:cNvPicPr>
          <p:nvPr/>
        </p:nvPicPr>
        <p:blipFill>
          <a:blip r:embed="rId2"/>
          <a:stretch>
            <a:fillRect/>
          </a:stretch>
        </p:blipFill>
        <p:spPr>
          <a:xfrm>
            <a:off x="633241" y="3772089"/>
            <a:ext cx="5227396" cy="2105183"/>
          </a:xfrm>
          <a:prstGeom prst="rect">
            <a:avLst/>
          </a:prstGeom>
        </p:spPr>
      </p:pic>
      <p:pic>
        <p:nvPicPr>
          <p:cNvPr id="8" name="Picture 7"/>
          <p:cNvPicPr>
            <a:picLocks noChangeAspect="1"/>
          </p:cNvPicPr>
          <p:nvPr/>
        </p:nvPicPr>
        <p:blipFill>
          <a:blip r:embed="rId3"/>
          <a:stretch>
            <a:fillRect/>
          </a:stretch>
        </p:blipFill>
        <p:spPr>
          <a:xfrm>
            <a:off x="6516216" y="3296590"/>
            <a:ext cx="1785646" cy="3174481"/>
          </a:xfrm>
          <a:prstGeom prst="rect">
            <a:avLst/>
          </a:prstGeom>
        </p:spPr>
      </p:pic>
      <p:cxnSp>
        <p:nvCxnSpPr>
          <p:cNvPr id="12" name="Straight Arrow Connector 11"/>
          <p:cNvCxnSpPr/>
          <p:nvPr/>
        </p:nvCxnSpPr>
        <p:spPr>
          <a:xfrm>
            <a:off x="2123728" y="4754811"/>
            <a:ext cx="4498300" cy="5463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5</a:t>
            </a:fld>
            <a:endParaRPr lang="sv-SE"/>
          </a:p>
        </p:txBody>
      </p:sp>
    </p:spTree>
    <p:extLst>
      <p:ext uri="{BB962C8B-B14F-4D97-AF65-F5344CB8AC3E}">
        <p14:creationId xmlns:p14="http://schemas.microsoft.com/office/powerpoint/2010/main" val="1348279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50</a:t>
            </a:fld>
            <a:endParaRPr lang="en-US" dirty="0"/>
          </a:p>
        </p:txBody>
      </p:sp>
      <p:sp>
        <p:nvSpPr>
          <p:cNvPr id="6" name="TextBox 5"/>
          <p:cNvSpPr txBox="1"/>
          <p:nvPr/>
        </p:nvSpPr>
        <p:spPr>
          <a:xfrm>
            <a:off x="457200" y="1417638"/>
            <a:ext cx="5976664" cy="369332"/>
          </a:xfrm>
          <a:prstGeom prst="rect">
            <a:avLst/>
          </a:prstGeom>
          <a:noFill/>
        </p:spPr>
        <p:txBody>
          <a:bodyPr wrap="square" rtlCol="0">
            <a:spAutoFit/>
          </a:bodyPr>
          <a:lstStyle/>
          <a:p>
            <a:r>
              <a:rPr lang="en-US" b="1" dirty="0"/>
              <a:t>Generator model – Step 1</a:t>
            </a:r>
          </a:p>
        </p:txBody>
      </p:sp>
      <p:sp>
        <p:nvSpPr>
          <p:cNvPr id="9" name="TextBox 8"/>
          <p:cNvSpPr txBox="1"/>
          <p:nvPr/>
        </p:nvSpPr>
        <p:spPr>
          <a:xfrm>
            <a:off x="611560" y="1786970"/>
            <a:ext cx="7305414" cy="646331"/>
          </a:xfrm>
          <a:prstGeom prst="rect">
            <a:avLst/>
          </a:prstGeom>
          <a:noFill/>
        </p:spPr>
        <p:txBody>
          <a:bodyPr wrap="square" rtlCol="0">
            <a:spAutoFit/>
          </a:bodyPr>
          <a:lstStyle/>
          <a:p>
            <a:pPr marL="285750" indent="-285750">
              <a:buFont typeface="Arial" charset="0"/>
              <a:buChar char="•"/>
            </a:pPr>
            <a:r>
              <a:rPr lang="en-US" dirty="0"/>
              <a:t>The first step is to add the model of the PSS Type II and the summation block to the model of the generator</a:t>
            </a:r>
          </a:p>
        </p:txBody>
      </p:sp>
      <p:pic>
        <p:nvPicPr>
          <p:cNvPr id="5" name="Picture 4"/>
          <p:cNvPicPr>
            <a:picLocks noChangeAspect="1"/>
          </p:cNvPicPr>
          <p:nvPr/>
        </p:nvPicPr>
        <p:blipFill>
          <a:blip r:embed="rId3"/>
          <a:stretch>
            <a:fillRect/>
          </a:stretch>
        </p:blipFill>
        <p:spPr>
          <a:xfrm>
            <a:off x="1979712" y="2825244"/>
            <a:ext cx="5364088" cy="2131793"/>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222644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51</a:t>
            </a:fld>
            <a:endParaRPr lang="en-US" dirty="0"/>
          </a:p>
        </p:txBody>
      </p:sp>
      <p:sp>
        <p:nvSpPr>
          <p:cNvPr id="6" name="TextBox 5"/>
          <p:cNvSpPr txBox="1"/>
          <p:nvPr/>
        </p:nvSpPr>
        <p:spPr>
          <a:xfrm>
            <a:off x="457200" y="1417638"/>
            <a:ext cx="5976664" cy="369332"/>
          </a:xfrm>
          <a:prstGeom prst="rect">
            <a:avLst/>
          </a:prstGeom>
          <a:noFill/>
        </p:spPr>
        <p:txBody>
          <a:bodyPr wrap="square" rtlCol="0">
            <a:spAutoFit/>
          </a:bodyPr>
          <a:lstStyle/>
          <a:p>
            <a:r>
              <a:rPr lang="en-US" b="1" dirty="0"/>
              <a:t>Generator model – Step 1</a:t>
            </a:r>
          </a:p>
        </p:txBody>
      </p:sp>
      <p:sp>
        <p:nvSpPr>
          <p:cNvPr id="9" name="TextBox 8"/>
          <p:cNvSpPr txBox="1"/>
          <p:nvPr/>
        </p:nvSpPr>
        <p:spPr>
          <a:xfrm>
            <a:off x="611560" y="1786970"/>
            <a:ext cx="7305414" cy="646331"/>
          </a:xfrm>
          <a:prstGeom prst="rect">
            <a:avLst/>
          </a:prstGeom>
          <a:noFill/>
        </p:spPr>
        <p:txBody>
          <a:bodyPr wrap="square" rtlCol="0">
            <a:spAutoFit/>
          </a:bodyPr>
          <a:lstStyle/>
          <a:p>
            <a:pPr marL="285750" indent="-285750">
              <a:buFont typeface="Arial" charset="0"/>
              <a:buChar char="•"/>
            </a:pPr>
            <a:r>
              <a:rPr lang="en-US" dirty="0"/>
              <a:t>The internal control structure of the PSS can be accessed by right-clicking on the PSS block and selecting </a:t>
            </a:r>
            <a:r>
              <a:rPr lang="en-US" i="1" dirty="0"/>
              <a:t>“View Class”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3300" y="3074194"/>
            <a:ext cx="7137400" cy="1625600"/>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062152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52</a:t>
            </a:fld>
            <a:endParaRPr lang="en-US" dirty="0"/>
          </a:p>
        </p:txBody>
      </p:sp>
      <p:sp>
        <p:nvSpPr>
          <p:cNvPr id="6" name="TextBox 5"/>
          <p:cNvSpPr txBox="1"/>
          <p:nvPr/>
        </p:nvSpPr>
        <p:spPr>
          <a:xfrm>
            <a:off x="457200" y="1417638"/>
            <a:ext cx="5976664" cy="369332"/>
          </a:xfrm>
          <a:prstGeom prst="rect">
            <a:avLst/>
          </a:prstGeom>
          <a:noFill/>
        </p:spPr>
        <p:txBody>
          <a:bodyPr wrap="square" rtlCol="0">
            <a:spAutoFit/>
          </a:bodyPr>
          <a:lstStyle/>
          <a:p>
            <a:r>
              <a:rPr lang="en-US" b="1" dirty="0"/>
              <a:t>Generator – Step 1</a:t>
            </a:r>
          </a:p>
        </p:txBody>
      </p:sp>
      <p:sp>
        <p:nvSpPr>
          <p:cNvPr id="9" name="TextBox 8"/>
          <p:cNvSpPr txBox="1"/>
          <p:nvPr/>
        </p:nvSpPr>
        <p:spPr>
          <a:xfrm>
            <a:off x="457200" y="1773686"/>
            <a:ext cx="7305414" cy="369332"/>
          </a:xfrm>
          <a:prstGeom prst="rect">
            <a:avLst/>
          </a:prstGeom>
          <a:noFill/>
        </p:spPr>
        <p:txBody>
          <a:bodyPr wrap="square" rtlCol="0">
            <a:spAutoFit/>
          </a:bodyPr>
          <a:lstStyle/>
          <a:p>
            <a:pPr marL="285750" indent="-285750">
              <a:buFont typeface="Arial" charset="0"/>
              <a:buChar char="•"/>
            </a:pPr>
            <a:r>
              <a:rPr lang="en-US" dirty="0"/>
              <a:t>PSS should be parameterized as shown in the table</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755576" y="3037662"/>
              <a:ext cx="2952328" cy="2291080"/>
            </p:xfrm>
            <a:graphic>
              <a:graphicData uri="http://schemas.openxmlformats.org/drawingml/2006/table">
                <a:tbl>
                  <a:tblPr firstRow="1" bandRow="1">
                    <a:tableStyleId>{5940675A-B579-460E-94D1-54222C63F5DA}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0.154</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0.033</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nb-NO" dirty="0"/>
                            <a:t>1.41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3</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4</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193995817"/>
                  </p:ext>
                </p:extLst>
              </p:nvPr>
            </p:nvGraphicFramePr>
            <p:xfrm>
              <a:off x="755576" y="3037662"/>
              <a:ext cx="2952328" cy="1506474"/>
            </p:xfrm>
            <a:graphic>
              <a:graphicData uri="http://schemas.openxmlformats.org/drawingml/2006/table">
                <a:tbl>
                  <a:tblPr firstRow="1" bandRow="1">
                    <a:tableStyleId>{5940675A-B579-460E-94D1-54222C63F5DA}</a:tableStyleId>
                  </a:tblPr>
                  <a:tblGrid>
                    <a:gridCol w="738082"/>
                    <a:gridCol w="738082"/>
                    <a:gridCol w="738082"/>
                    <a:gridCol w="738082"/>
                  </a:tblGrid>
                  <a:tr h="386969">
                    <a:tc>
                      <a:txBody>
                        <a:bodyPr/>
                        <a:lstStyle/>
                        <a:p>
                          <a:endParaRPr lang="en-US"/>
                        </a:p>
                      </a:txBody>
                      <a:tcPr>
                        <a:blipFill rotWithShape="0">
                          <a:blip r:embed="rId3"/>
                          <a:stretch>
                            <a:fillRect l="-820" t="-7813" r="-300000" b="-310938"/>
                          </a:stretch>
                        </a:blipFill>
                      </a:tcPr>
                    </a:tc>
                    <a:tc>
                      <a:txBody>
                        <a:bodyPr/>
                        <a:lstStyle/>
                        <a:p>
                          <a:r>
                            <a:rPr lang="en-US" dirty="0" smtClean="0"/>
                            <a:t>0.2</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820" b="-310938"/>
                          </a:stretch>
                        </a:blipFill>
                      </a:tcPr>
                    </a:tc>
                    <a:tc>
                      <a:txBody>
                        <a:bodyPr/>
                        <a:lstStyle/>
                        <a:p>
                          <a:r>
                            <a:rPr lang="en-US" dirty="0" smtClean="0"/>
                            <a:t>0.154</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820" t="-111290" r="-300000" b="-220968"/>
                          </a:stretch>
                        </a:blipFill>
                      </a:tcPr>
                    </a:tc>
                    <a:tc>
                      <a:txBody>
                        <a:bodyPr/>
                        <a:lstStyle/>
                        <a:p>
                          <a:r>
                            <a:rPr lang="en-US" dirty="0" smtClean="0"/>
                            <a:t>-0.2</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1290" r="-100820" b="-220968"/>
                          </a:stretch>
                        </a:blipFill>
                      </a:tcPr>
                    </a:tc>
                    <a:tc>
                      <a:txBody>
                        <a:bodyPr/>
                        <a:lstStyle/>
                        <a:p>
                          <a:r>
                            <a:rPr lang="en-US" dirty="0" smtClean="0"/>
                            <a:t>0.033</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0" t="-214754" r="-300000" b="-124590"/>
                          </a:stretch>
                        </a:blipFill>
                      </a:tcPr>
                    </a:tc>
                    <a:tc>
                      <a:txBody>
                        <a:bodyPr/>
                        <a:lstStyle/>
                        <a:p>
                          <a:r>
                            <a:rPr lang="nb-NO" dirty="0" smtClean="0"/>
                            <a:t>1.41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14754" r="-100820" b="-124590"/>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0" t="-314754" r="-300000" b="-24590"/>
                          </a:stretch>
                        </a:blipFill>
                      </a:tcPr>
                    </a:tc>
                    <a:tc>
                      <a:txBody>
                        <a:bodyPr/>
                        <a:lstStyle/>
                        <a:p>
                          <a:r>
                            <a:rPr lang="en-US" dirty="0" smtClean="0"/>
                            <a:t>0.001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314754" r="-100820" b="-24590"/>
                          </a:stretch>
                        </a:blipFill>
                      </a:tcPr>
                    </a:tc>
                    <a:tc>
                      <a:txBody>
                        <a:bodyPr/>
                        <a:lstStyle/>
                        <a:p>
                          <a:r>
                            <a:rPr lang="en-US" dirty="0" smtClean="0"/>
                            <a:t>1</a:t>
                          </a:r>
                          <a:endParaRPr lang="en-US" dirty="0"/>
                        </a:p>
                      </a:txBody>
                      <a:tcPr>
                        <a:solidFill>
                          <a:schemeClr val="accent6">
                            <a:lumMod val="20000"/>
                            <a:lumOff val="80000"/>
                          </a:schemeClr>
                        </a:solidFill>
                      </a:tcPr>
                    </a:tc>
                  </a:tr>
                </a:tbl>
              </a:graphicData>
            </a:graphic>
          </p:graphicFrame>
        </mc:Fallback>
      </mc:AlternateContent>
      <p:sp>
        <p:nvSpPr>
          <p:cNvPr id="10" name="TextBox 9"/>
          <p:cNvSpPr txBox="1"/>
          <p:nvPr/>
        </p:nvSpPr>
        <p:spPr>
          <a:xfrm>
            <a:off x="755576" y="2668330"/>
            <a:ext cx="2664296" cy="369332"/>
          </a:xfrm>
          <a:prstGeom prst="rect">
            <a:avLst/>
          </a:prstGeom>
          <a:noFill/>
        </p:spPr>
        <p:txBody>
          <a:bodyPr wrap="square" rtlCol="0">
            <a:spAutoFit/>
          </a:bodyPr>
          <a:lstStyle/>
          <a:p>
            <a:r>
              <a:rPr lang="en-US" dirty="0"/>
              <a:t>PSS</a:t>
            </a:r>
          </a:p>
        </p:txBody>
      </p:sp>
      <p:pic>
        <p:nvPicPr>
          <p:cNvPr id="12" name="Picture 11"/>
          <p:cNvPicPr>
            <a:picLocks noChangeAspect="1"/>
          </p:cNvPicPr>
          <p:nvPr/>
        </p:nvPicPr>
        <p:blipFill>
          <a:blip r:embed="rId4"/>
          <a:stretch>
            <a:fillRect/>
          </a:stretch>
        </p:blipFill>
        <p:spPr>
          <a:xfrm>
            <a:off x="3923928" y="3295631"/>
            <a:ext cx="4464496" cy="1774278"/>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5" name="Footer Placeholder 4"/>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720136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53</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Generator – Step 2</a:t>
            </a:r>
          </a:p>
        </p:txBody>
      </p:sp>
      <p:sp>
        <p:nvSpPr>
          <p:cNvPr id="6" name="TextBox 5"/>
          <p:cNvSpPr txBox="1"/>
          <p:nvPr/>
        </p:nvSpPr>
        <p:spPr>
          <a:xfrm>
            <a:off x="457200" y="1773686"/>
            <a:ext cx="7305414" cy="646331"/>
          </a:xfrm>
          <a:prstGeom prst="rect">
            <a:avLst/>
          </a:prstGeom>
          <a:noFill/>
        </p:spPr>
        <p:txBody>
          <a:bodyPr wrap="square" rtlCol="0">
            <a:spAutoFit/>
          </a:bodyPr>
          <a:lstStyle/>
          <a:p>
            <a:pPr marL="285750" indent="-285750">
              <a:buFont typeface="Arial" charset="0"/>
              <a:buChar char="•"/>
            </a:pPr>
            <a:r>
              <a:rPr lang="en-US" dirty="0"/>
              <a:t>When the signals of the generator  model are connected as shown, model of the generator is completed</a:t>
            </a:r>
          </a:p>
        </p:txBody>
      </p:sp>
      <p:pic>
        <p:nvPicPr>
          <p:cNvPr id="7" name="Picture 6"/>
          <p:cNvPicPr>
            <a:picLocks noChangeAspect="1"/>
          </p:cNvPicPr>
          <p:nvPr/>
        </p:nvPicPr>
        <p:blipFill>
          <a:blip r:embed="rId3"/>
          <a:stretch>
            <a:fillRect/>
          </a:stretch>
        </p:blipFill>
        <p:spPr>
          <a:xfrm>
            <a:off x="1475656" y="2708920"/>
            <a:ext cx="5868144" cy="2810302"/>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911165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54</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96120" y="3203178"/>
            <a:ext cx="3556000" cy="2755900"/>
          </a:xfrm>
          <a:prstGeom prst="rect">
            <a:avLst/>
          </a:prstGeom>
        </p:spPr>
      </p:pic>
      <p:sp>
        <p:nvSpPr>
          <p:cNvPr id="6" name="TextBox 5"/>
          <p:cNvSpPr txBox="1"/>
          <p:nvPr/>
        </p:nvSpPr>
        <p:spPr>
          <a:xfrm>
            <a:off x="611560" y="1786970"/>
            <a:ext cx="7305414" cy="2031325"/>
          </a:xfrm>
          <a:prstGeom prst="rect">
            <a:avLst/>
          </a:prstGeom>
          <a:noFill/>
        </p:spPr>
        <p:txBody>
          <a:bodyPr wrap="square" rtlCol="0">
            <a:spAutoFit/>
          </a:bodyPr>
          <a:lstStyle/>
          <a:p>
            <a:pPr marL="285750" indent="-285750">
              <a:buFont typeface="Arial" charset="0"/>
              <a:buChar char="•"/>
            </a:pPr>
            <a:r>
              <a:rPr lang="en-US" dirty="0"/>
              <a:t>Simulation steps can be repeated as it was shown in the Example 1</a:t>
            </a:r>
          </a:p>
          <a:p>
            <a:pPr marL="285750" indent="-285750">
              <a:buFont typeface="Arial" charset="0"/>
              <a:buChar char="•"/>
            </a:pPr>
            <a:r>
              <a:rPr lang="en-US" dirty="0"/>
              <a:t>This time, reference simulation results from the PSAT can be found in the file “PSAT_dyn_PSS.csv”</a:t>
            </a:r>
          </a:p>
          <a:p>
            <a:pPr marL="285750" indent="-285750">
              <a:buFont typeface="Arial" charset="0"/>
              <a:buChar char="•"/>
            </a:pPr>
            <a:r>
              <a:rPr lang="en-US" dirty="0"/>
              <a:t>After the simulation is executed, variable browser should look as it is shown below</a:t>
            </a:r>
          </a:p>
          <a:p>
            <a:pPr marL="285750" indent="-285750">
              <a:buFont typeface="Arial" charset="0"/>
              <a:buChar char="•"/>
            </a:pPr>
            <a:endParaRPr lang="en-US" dirty="0"/>
          </a:p>
          <a:p>
            <a:endParaRPr lang="en-US" dirty="0"/>
          </a:p>
        </p:txBody>
      </p:sp>
      <p:cxnSp>
        <p:nvCxnSpPr>
          <p:cNvPr id="8" name="Straight Arrow Connector 7"/>
          <p:cNvCxnSpPr/>
          <p:nvPr/>
        </p:nvCxnSpPr>
        <p:spPr>
          <a:xfrm flipH="1">
            <a:off x="3760211" y="501317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148064" y="544522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2"/>
          </p:nvPr>
        </p:nvSpPr>
        <p:spPr/>
        <p:txBody>
          <a:bodyPr/>
          <a:lstStyle/>
          <a:p>
            <a:r>
              <a:rPr lang="sv-SE"/>
              <a:t>2016-11-20</a:t>
            </a:r>
          </a:p>
        </p:txBody>
      </p:sp>
      <p:sp>
        <p:nvSpPr>
          <p:cNvPr id="10" name="Footer Placeholder 9"/>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24700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55</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305414" cy="1477328"/>
          </a:xfrm>
          <a:prstGeom prst="rect">
            <a:avLst/>
          </a:prstGeom>
          <a:noFill/>
        </p:spPr>
        <p:txBody>
          <a:bodyPr wrap="square" rtlCol="0">
            <a:spAutoFit/>
          </a:bodyPr>
          <a:lstStyle/>
          <a:p>
            <a:pPr marL="285750" indent="-285750">
              <a:buFont typeface="Arial" charset="0"/>
              <a:buChar char="•"/>
            </a:pPr>
            <a:r>
              <a:rPr lang="en-US" dirty="0"/>
              <a:t>Simulation results can be plotted again</a:t>
            </a:r>
          </a:p>
          <a:p>
            <a:pPr marL="285750" indent="-285750">
              <a:buFont typeface="Arial" charset="0"/>
              <a:buChar char="•"/>
            </a:pPr>
            <a:r>
              <a:rPr lang="en-US" dirty="0"/>
              <a:t>Comparison of the PSAT and Modelica simulation results of the PSS signal is shown on the figure below</a:t>
            </a:r>
          </a:p>
          <a:p>
            <a:pPr marL="285750" indent="-285750">
              <a:buFont typeface="Arial" charset="0"/>
              <a:buChar char="•"/>
            </a:pPr>
            <a:endParaRPr lang="en-US" dirty="0"/>
          </a:p>
          <a:p>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43808" y="2852936"/>
            <a:ext cx="3745861" cy="2610752"/>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37393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56</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704856" cy="3662541"/>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2876" y="4196814"/>
            <a:ext cx="4302224" cy="1924226"/>
          </a:xfrm>
          <a:prstGeom prst="rect">
            <a:avLst/>
          </a:prstGeom>
        </p:spPr>
      </p:pic>
      <p:sp>
        <p:nvSpPr>
          <p:cNvPr id="7" name="Date Placeholder 6"/>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pic>
        <p:nvPicPr>
          <p:cNvPr id="9" name="Picture 8"/>
          <p:cNvPicPr>
            <a:picLocks noChangeAspect="1"/>
          </p:cNvPicPr>
          <p:nvPr/>
        </p:nvPicPr>
        <p:blipFill>
          <a:blip r:embed="rId4"/>
          <a:stretch>
            <a:fillRect/>
          </a:stretch>
        </p:blipFill>
        <p:spPr>
          <a:xfrm>
            <a:off x="1835696" y="2287727"/>
            <a:ext cx="5657850" cy="1047750"/>
          </a:xfrm>
          <a:prstGeom prst="rect">
            <a:avLst/>
          </a:prstGeom>
        </p:spPr>
      </p:pic>
    </p:spTree>
    <p:extLst>
      <p:ext uri="{BB962C8B-B14F-4D97-AF65-F5344CB8AC3E}">
        <p14:creationId xmlns:p14="http://schemas.microsoft.com/office/powerpoint/2010/main" val="2659427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57</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704856" cy="1508105"/>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sp>
        <p:nvSpPr>
          <p:cNvPr id="8" name="Date Placeholder 7"/>
          <p:cNvSpPr>
            <a:spLocks noGrp="1"/>
          </p:cNvSpPr>
          <p:nvPr>
            <p:ph type="dt" sz="half" idx="12"/>
          </p:nvPr>
        </p:nvSpPr>
        <p:spPr/>
        <p:txBody>
          <a:bodyPr/>
          <a:lstStyle/>
          <a:p>
            <a:r>
              <a:rPr lang="sv-SE"/>
              <a:t>2016-11-20</a:t>
            </a:r>
          </a:p>
        </p:txBody>
      </p:sp>
      <p:sp>
        <p:nvSpPr>
          <p:cNvPr id="9" name="Footer Placeholder 8"/>
          <p:cNvSpPr>
            <a:spLocks noGrp="1"/>
          </p:cNvSpPr>
          <p:nvPr>
            <p:ph type="ftr" sz="quarter" idx="10"/>
          </p:nvPr>
        </p:nvSpPr>
        <p:spPr/>
        <p:txBody>
          <a:bodyPr/>
          <a:lstStyle/>
          <a:p>
            <a:r>
              <a:rPr lang="sv-SE"/>
              <a:t>OpenIPSL Tutorial</a:t>
            </a:r>
          </a:p>
        </p:txBody>
      </p:sp>
      <p:pic>
        <p:nvPicPr>
          <p:cNvPr id="11" name="Picture 10"/>
          <p:cNvPicPr>
            <a:picLocks noChangeAspect="1"/>
          </p:cNvPicPr>
          <p:nvPr/>
        </p:nvPicPr>
        <p:blipFill>
          <a:blip r:embed="rId3"/>
          <a:stretch>
            <a:fillRect/>
          </a:stretch>
        </p:blipFill>
        <p:spPr>
          <a:xfrm>
            <a:off x="1417687" y="4293096"/>
            <a:ext cx="6296025" cy="1285875"/>
          </a:xfrm>
          <a:prstGeom prst="rect">
            <a:avLst/>
          </a:prstGeom>
        </p:spPr>
      </p:pic>
      <p:sp>
        <p:nvSpPr>
          <p:cNvPr id="12" name="Left Brace 11"/>
          <p:cNvSpPr/>
          <p:nvPr/>
        </p:nvSpPr>
        <p:spPr>
          <a:xfrm>
            <a:off x="683568" y="2852936"/>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p:cNvCxnSpPr/>
          <p:nvPr/>
        </p:nvCxnSpPr>
        <p:spPr>
          <a:xfrm rot="16200000" flipH="1">
            <a:off x="-168464" y="3859072"/>
            <a:ext cx="2150151" cy="1022151"/>
          </a:xfrm>
          <a:prstGeom prst="bentConnector3">
            <a:avLst>
              <a:gd name="adj1" fmla="val 100106"/>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1048780" y="2480295"/>
            <a:ext cx="7162800" cy="1381125"/>
          </a:xfrm>
          <a:prstGeom prst="rect">
            <a:avLst/>
          </a:prstGeom>
        </p:spPr>
      </p:pic>
    </p:spTree>
    <p:extLst>
      <p:ext uri="{BB962C8B-B14F-4D97-AF65-F5344CB8AC3E}">
        <p14:creationId xmlns:p14="http://schemas.microsoft.com/office/powerpoint/2010/main" val="2120255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58</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560840" cy="1862048"/>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The rest of the steps shall be repeated as it was shown in Example 1</a:t>
            </a:r>
          </a:p>
          <a:p>
            <a:pPr marL="285750" indent="-285750">
              <a:spcBef>
                <a:spcPts val="600"/>
              </a:spcBef>
              <a:spcAft>
                <a:spcPts val="600"/>
              </a:spcAft>
              <a:buFont typeface="Arial" charset="0"/>
              <a:buChar char="•"/>
            </a:pPr>
            <a:r>
              <a:rPr lang="en-US" dirty="0"/>
              <a:t>The same procedure with a linearized system from Example 2 results in the new set of eigenvalues</a:t>
            </a:r>
          </a:p>
          <a:p>
            <a:pPr marL="285750" indent="-285750">
              <a:spcBef>
                <a:spcPts val="600"/>
              </a:spcBef>
              <a:spcAft>
                <a:spcPts val="600"/>
              </a:spcAft>
              <a:buFont typeface="Arial" charset="0"/>
              <a:buChar char="•"/>
            </a:pPr>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2962496"/>
            <a:ext cx="6414740" cy="3068336"/>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459564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59</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Linearization</a:t>
            </a:r>
          </a:p>
        </p:txBody>
      </p:sp>
      <p:sp>
        <p:nvSpPr>
          <p:cNvPr id="6" name="TextBox 5"/>
          <p:cNvSpPr txBox="1"/>
          <p:nvPr/>
        </p:nvSpPr>
        <p:spPr>
          <a:xfrm>
            <a:off x="611560" y="1786970"/>
            <a:ext cx="7560840" cy="1708160"/>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The conjugate pair of poles that was on the right side of the plane in Example 1 was, by introducing the PSS, moved to the left side of the stability plane and, thus, the system is now stable</a:t>
            </a:r>
          </a:p>
          <a:p>
            <a:pPr marL="285750" indent="-285750">
              <a:spcBef>
                <a:spcPts val="600"/>
              </a:spcBef>
              <a:spcAft>
                <a:spcPts val="600"/>
              </a:spcAft>
              <a:buFont typeface="Arial" charset="0"/>
              <a:buChar char="•"/>
            </a:pPr>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2962496"/>
            <a:ext cx="6414740" cy="3068336"/>
          </a:xfrm>
          <a:prstGeom prst="rect">
            <a:avLst/>
          </a:prstGeom>
        </p:spPr>
      </p:pic>
      <p:sp>
        <p:nvSpPr>
          <p:cNvPr id="8" name="Rectangle 7"/>
          <p:cNvSpPr/>
          <p:nvPr/>
        </p:nvSpPr>
        <p:spPr>
          <a:xfrm>
            <a:off x="1475656" y="4797152"/>
            <a:ext cx="3096344" cy="360040"/>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2"/>
          </p:nvPr>
        </p:nvSpPr>
        <p:spPr/>
        <p:txBody>
          <a:bodyPr/>
          <a:lstStyle/>
          <a:p>
            <a:r>
              <a:rPr lang="sv-SE"/>
              <a:t>2016-11-20</a:t>
            </a:r>
          </a:p>
        </p:txBody>
      </p:sp>
      <p:sp>
        <p:nvSpPr>
          <p:cNvPr id="9" name="Footer Placeholder 8"/>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4128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7403" y="341493"/>
            <a:ext cx="6935788" cy="668338"/>
          </a:xfrm>
        </p:spPr>
        <p:txBody>
          <a:bodyPr/>
          <a:lstStyle/>
          <a:p>
            <a:r>
              <a:rPr lang="en-US" dirty="0"/>
              <a:t>Library introduction</a:t>
            </a:r>
          </a:p>
        </p:txBody>
      </p:sp>
      <p:sp>
        <p:nvSpPr>
          <p:cNvPr id="4" name="Slide Number Placeholder 3"/>
          <p:cNvSpPr>
            <a:spLocks noGrp="1"/>
          </p:cNvSpPr>
          <p:nvPr>
            <p:ph type="sldNum" sz="quarter" idx="12"/>
          </p:nvPr>
        </p:nvSpPr>
        <p:spPr/>
        <p:txBody>
          <a:bodyPr/>
          <a:lstStyle/>
          <a:p>
            <a:pPr>
              <a:defRPr/>
            </a:pPr>
            <a:fld id="{440EDFD1-B7BF-467C-97A6-8BB3B0D76BCB}" type="slidenum">
              <a:rPr lang="en-US" smtClean="0"/>
              <a:pPr>
                <a:defRPr/>
              </a:pPr>
              <a:t>6</a:t>
            </a:fld>
            <a:endParaRPr lang="en-US" dirty="0"/>
          </a:p>
        </p:txBody>
      </p:sp>
      <p:sp>
        <p:nvSpPr>
          <p:cNvPr id="5" name="TextBox 4"/>
          <p:cNvSpPr txBox="1"/>
          <p:nvPr/>
        </p:nvSpPr>
        <p:spPr>
          <a:xfrm>
            <a:off x="251520" y="1700808"/>
            <a:ext cx="8075240" cy="1862048"/>
          </a:xfrm>
          <a:prstGeom prst="rect">
            <a:avLst/>
          </a:prstGeom>
          <a:noFill/>
        </p:spPr>
        <p:txBody>
          <a:bodyPr wrap="square" rtlCol="0">
            <a:spAutoFit/>
          </a:bodyPr>
          <a:lstStyle/>
          <a:p>
            <a:pPr>
              <a:spcAft>
                <a:spcPts val="1200"/>
              </a:spcAft>
            </a:pPr>
            <a:r>
              <a:rPr lang="en-US" dirty="0" err="1"/>
              <a:t>OpenIPSL</a:t>
            </a:r>
            <a:r>
              <a:rPr lang="en-US" dirty="0"/>
              <a:t> is divided in four main categories:</a:t>
            </a:r>
          </a:p>
          <a:p>
            <a:pPr marL="285750" indent="-285750">
              <a:spcAft>
                <a:spcPts val="600"/>
              </a:spcAft>
              <a:buFont typeface="Arial" charset="0"/>
              <a:buChar char="•"/>
            </a:pPr>
            <a:r>
              <a:rPr lang="en-US" dirty="0"/>
              <a:t>Examples</a:t>
            </a:r>
          </a:p>
          <a:p>
            <a:pPr marL="285750" indent="-285750">
              <a:spcAft>
                <a:spcPts val="600"/>
              </a:spcAft>
              <a:buFont typeface="Arial" charset="0"/>
              <a:buChar char="•"/>
            </a:pPr>
            <a:r>
              <a:rPr lang="en-US" dirty="0"/>
              <a:t>Electrical</a:t>
            </a:r>
          </a:p>
          <a:p>
            <a:pPr marL="285750" indent="-285750">
              <a:spcAft>
                <a:spcPts val="600"/>
              </a:spcAft>
              <a:buFont typeface="Arial" charset="0"/>
              <a:buChar char="•"/>
            </a:pPr>
            <a:r>
              <a:rPr lang="en-US" dirty="0"/>
              <a:t>NonElectrical</a:t>
            </a:r>
          </a:p>
          <a:p>
            <a:pPr marL="285750" indent="-285750">
              <a:spcAft>
                <a:spcPts val="600"/>
              </a:spcAft>
              <a:buFont typeface="Arial" charset="0"/>
              <a:buChar char="•"/>
            </a:pPr>
            <a:r>
              <a:rPr lang="en-US" dirty="0"/>
              <a:t>Connectors</a:t>
            </a:r>
          </a:p>
        </p:txBody>
      </p:sp>
      <p:grpSp>
        <p:nvGrpSpPr>
          <p:cNvPr id="7" name="Group 6"/>
          <p:cNvGrpSpPr>
            <a:grpSpLocks noChangeAspect="1"/>
          </p:cNvGrpSpPr>
          <p:nvPr/>
        </p:nvGrpSpPr>
        <p:grpSpPr>
          <a:xfrm>
            <a:off x="3603907" y="2442597"/>
            <a:ext cx="5100357" cy="3074967"/>
            <a:chOff x="0" y="10943"/>
            <a:chExt cx="4922172" cy="3075900"/>
          </a:xfrm>
        </p:grpSpPr>
        <p:sp>
          <p:nvSpPr>
            <p:cNvPr id="8" name="Rounded Rectangle 7"/>
            <p:cNvSpPr/>
            <p:nvPr/>
          </p:nvSpPr>
          <p:spPr>
            <a:xfrm>
              <a:off x="1267478" y="1249707"/>
              <a:ext cx="1149008" cy="1146175"/>
            </a:xfrm>
            <a:prstGeom prst="roundRect">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Math</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Logical</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Continuous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Nonlinear</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Functions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p:txBody>
        </p:sp>
        <p:sp>
          <p:nvSpPr>
            <p:cNvPr id="9" name="Rounded Rectangle 8"/>
            <p:cNvSpPr/>
            <p:nvPr/>
          </p:nvSpPr>
          <p:spPr>
            <a:xfrm>
              <a:off x="0" y="1254868"/>
              <a:ext cx="1144270" cy="1831975"/>
            </a:xfrm>
            <a:prstGeom prst="roundRect">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Machines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Branches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Loads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Banks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Sensors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Events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Solar</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Buses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Controls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Wind</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p:txBody>
        </p:sp>
        <p:cxnSp>
          <p:nvCxnSpPr>
            <p:cNvPr id="10" name="Straight Connector 9"/>
            <p:cNvCxnSpPr/>
            <p:nvPr/>
          </p:nvCxnSpPr>
          <p:spPr>
            <a:xfrm flipH="1">
              <a:off x="1828800"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3083668"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344214"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73932"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1777143" y="10943"/>
              <a:ext cx="1374775" cy="800100"/>
            </a:xfrm>
            <a:prstGeom prst="can">
              <a:avLst/>
            </a:prstGeom>
            <a:solidFill>
              <a:srgbClr val="00B0F0"/>
            </a:solidFill>
            <a:ln>
              <a:solidFill>
                <a:srgbClr val="0070C0"/>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b="1" dirty="0" err="1">
                  <a:solidFill>
                    <a:srgbClr val="FFFFFF"/>
                  </a:solidFill>
                  <a:effectLst/>
                  <a:ea typeface="Arial" charset="0"/>
                  <a:cs typeface="Cordia New" charset="0"/>
                </a:rPr>
                <a:t>OpenIPSL</a:t>
              </a:r>
              <a:endParaRPr lang="en-US" sz="1100" dirty="0">
                <a:solidFill>
                  <a:srgbClr val="666660"/>
                </a:solidFill>
                <a:effectLst/>
                <a:ea typeface="Arial" charset="0"/>
                <a:cs typeface="Cordia New" charset="0"/>
              </a:endParaRPr>
            </a:p>
          </p:txBody>
        </p:sp>
        <p:sp>
          <p:nvSpPr>
            <p:cNvPr id="16" name="Rounded Rectangle 15"/>
            <p:cNvSpPr/>
            <p:nvPr/>
          </p:nvSpPr>
          <p:spPr>
            <a:xfrm>
              <a:off x="1264596" y="1167319"/>
              <a:ext cx="1151890" cy="3024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dirty="0" err="1">
                  <a:solidFill>
                    <a:srgbClr val="FFFFFF"/>
                  </a:solidFill>
                  <a:effectLst/>
                  <a:ea typeface="Arial" charset="0"/>
                  <a:cs typeface="Cordia New" charset="0"/>
                </a:rPr>
                <a:t>NonElectrical</a:t>
              </a:r>
              <a:endParaRPr lang="en-US" sz="1100" dirty="0">
                <a:solidFill>
                  <a:srgbClr val="666660"/>
                </a:solidFill>
                <a:effectLst/>
                <a:ea typeface="Arial" charset="0"/>
                <a:cs typeface="Cordia New" charset="0"/>
              </a:endParaRPr>
            </a:p>
          </p:txBody>
        </p:sp>
        <p:sp>
          <p:nvSpPr>
            <p:cNvPr id="17" name="Rounded Rectangle 16"/>
            <p:cNvSpPr/>
            <p:nvPr/>
          </p:nvSpPr>
          <p:spPr>
            <a:xfrm>
              <a:off x="0" y="1167319"/>
              <a:ext cx="1152144"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a:solidFill>
                    <a:srgbClr val="FFFFFF"/>
                  </a:solidFill>
                  <a:effectLst/>
                  <a:ea typeface="Arial" charset="0"/>
                  <a:cs typeface="Cordia New" charset="0"/>
                </a:rPr>
                <a:t>Electrical</a:t>
              </a:r>
              <a:endParaRPr lang="en-US" sz="1100">
                <a:solidFill>
                  <a:srgbClr val="666660"/>
                </a:solidFill>
                <a:effectLst/>
                <a:ea typeface="Arial" charset="0"/>
                <a:cs typeface="Cordia New" charset="0"/>
              </a:endParaRPr>
            </a:p>
          </p:txBody>
        </p:sp>
        <p:sp>
          <p:nvSpPr>
            <p:cNvPr id="18" name="Rounded Rectangle 17"/>
            <p:cNvSpPr/>
            <p:nvPr/>
          </p:nvSpPr>
          <p:spPr>
            <a:xfrm>
              <a:off x="2509736" y="1167319"/>
              <a:ext cx="1151890"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a:solidFill>
                    <a:srgbClr val="FFFFFF"/>
                  </a:solidFill>
                  <a:effectLst/>
                  <a:ea typeface="Arial" charset="0"/>
                  <a:cs typeface="Cordia New" charset="0"/>
                </a:rPr>
                <a:t>Connectors</a:t>
              </a:r>
              <a:endParaRPr lang="en-US" sz="1100">
                <a:solidFill>
                  <a:srgbClr val="666660"/>
                </a:solidFill>
                <a:effectLst/>
                <a:ea typeface="Arial" charset="0"/>
                <a:cs typeface="Cordia New" charset="0"/>
              </a:endParaRPr>
            </a:p>
          </p:txBody>
        </p:sp>
        <p:sp>
          <p:nvSpPr>
            <p:cNvPr id="20" name="Rounded Rectangle 19"/>
            <p:cNvSpPr/>
            <p:nvPr/>
          </p:nvSpPr>
          <p:spPr>
            <a:xfrm>
              <a:off x="3770282" y="1167319"/>
              <a:ext cx="1151890"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dirty="0">
                  <a:solidFill>
                    <a:srgbClr val="FFFFFF"/>
                  </a:solidFill>
                  <a:effectLst/>
                  <a:ea typeface="Arial" charset="0"/>
                  <a:cs typeface="Cordia New" charset="0"/>
                </a:rPr>
                <a:t>Examples</a:t>
              </a:r>
              <a:endParaRPr lang="en-US" sz="1100" dirty="0">
                <a:solidFill>
                  <a:srgbClr val="666660"/>
                </a:solidFill>
                <a:effectLst/>
                <a:ea typeface="Arial" charset="0"/>
                <a:cs typeface="Cordia New" charset="0"/>
              </a:endParaRPr>
            </a:p>
          </p:txBody>
        </p:sp>
        <p:cxnSp>
          <p:nvCxnSpPr>
            <p:cNvPr id="21" name="Straight Connector 20"/>
            <p:cNvCxnSpPr/>
            <p:nvPr/>
          </p:nvCxnSpPr>
          <p:spPr>
            <a:xfrm flipV="1">
              <a:off x="0" y="911968"/>
              <a:ext cx="4922172" cy="2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58079" y="808611"/>
              <a:ext cx="0" cy="11430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 name="Date Placeholder 2"/>
          <p:cNvSpPr>
            <a:spLocks noGrp="1"/>
          </p:cNvSpPr>
          <p:nvPr>
            <p:ph type="dt" sz="half" idx="10"/>
          </p:nvPr>
        </p:nvSpPr>
        <p:spPr/>
        <p:txBody>
          <a:bodyPr/>
          <a:lstStyle/>
          <a:p>
            <a:r>
              <a:rPr lang="sv-SE"/>
              <a:t>2016-11-20</a:t>
            </a:r>
          </a:p>
        </p:txBody>
      </p:sp>
      <p:sp>
        <p:nvSpPr>
          <p:cNvPr id="6" name="Footer Placeholder 5"/>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1088224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60</a:t>
            </a:fld>
            <a:endParaRPr lang="en-US" dirty="0"/>
          </a:p>
        </p:txBody>
      </p:sp>
      <p:pic>
        <p:nvPicPr>
          <p:cNvPr id="5" name="Picture 4"/>
          <p:cNvPicPr>
            <a:picLocks noChangeAspect="1"/>
          </p:cNvPicPr>
          <p:nvPr/>
        </p:nvPicPr>
        <p:blipFill>
          <a:blip r:embed="rId3"/>
          <a:stretch>
            <a:fillRect/>
          </a:stretch>
        </p:blipFill>
        <p:spPr>
          <a:xfrm>
            <a:off x="2123728" y="1650797"/>
            <a:ext cx="5436096" cy="3591226"/>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05346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61</a:t>
            </a:fld>
            <a:endParaRPr lang="en-US" dirty="0"/>
          </a:p>
        </p:txBody>
      </p:sp>
      <p:sp>
        <p:nvSpPr>
          <p:cNvPr id="6" name="TextBox 5"/>
          <p:cNvSpPr txBox="1"/>
          <p:nvPr/>
        </p:nvSpPr>
        <p:spPr>
          <a:xfrm>
            <a:off x="447657" y="2060848"/>
            <a:ext cx="8234842" cy="3046988"/>
          </a:xfrm>
          <a:prstGeom prst="rect">
            <a:avLst/>
          </a:prstGeom>
          <a:noFill/>
        </p:spPr>
        <p:txBody>
          <a:bodyPr wrap="square" rtlCol="0">
            <a:spAutoFit/>
          </a:bodyPr>
          <a:lstStyle/>
          <a:p>
            <a:pPr marL="285750" indent="-285750">
              <a:spcBef>
                <a:spcPts val="1200"/>
              </a:spcBef>
              <a:spcAft>
                <a:spcPts val="1200"/>
              </a:spcAft>
              <a:buFont typeface="Arial" charset="0"/>
              <a:buChar char="•"/>
            </a:pPr>
            <a:r>
              <a:rPr lang="en-US" dirty="0"/>
              <a:t>Example 3 contains the model of the IEEE 9 Bus system</a:t>
            </a:r>
          </a:p>
          <a:p>
            <a:pPr marL="285750" indent="-285750">
              <a:spcBef>
                <a:spcPts val="1200"/>
              </a:spcBef>
              <a:spcAft>
                <a:spcPts val="1200"/>
              </a:spcAft>
              <a:buFont typeface="Arial" charset="0"/>
              <a:buChar char="•"/>
            </a:pPr>
            <a:r>
              <a:rPr lang="en-US" dirty="0"/>
              <a:t>It is pre-configured with all of the power flow and dynamic data</a:t>
            </a:r>
          </a:p>
          <a:p>
            <a:pPr marL="285750" indent="-285750">
              <a:buFont typeface="Arial" charset="0"/>
              <a:buChar char="•"/>
            </a:pPr>
            <a:endParaRPr lang="en-US" dirty="0"/>
          </a:p>
          <a:p>
            <a:pPr marL="285750" indent="-285750">
              <a:buFont typeface="Arial" charset="0"/>
              <a:buChar char="•"/>
            </a:pPr>
            <a:r>
              <a:rPr lang="en-US" dirty="0"/>
              <a:t>In the previous two examples, you learned how to build the models of the power system, introduce the faults, run the dynamic simulations and perform the linearization of the model</a:t>
            </a:r>
          </a:p>
          <a:p>
            <a:pPr marL="285750" indent="-285750">
              <a:buFont typeface="Arial" charset="0"/>
              <a:buChar char="•"/>
            </a:pPr>
            <a:endParaRPr lang="en-US" dirty="0"/>
          </a:p>
          <a:p>
            <a:pPr marL="285750" indent="-285750">
              <a:buFont typeface="Arial" charset="0"/>
              <a:buChar char="•"/>
            </a:pPr>
            <a:r>
              <a:rPr lang="en-US" dirty="0"/>
              <a:t>In Example 3 you are free to explore the model and introduce various faults</a:t>
            </a:r>
          </a:p>
          <a:p>
            <a:pPr marL="285750" indent="-285750">
              <a:buFont typeface="Arial" charset="0"/>
              <a:buChar char="•"/>
            </a:pPr>
            <a:endParaRPr lang="en-US" dirty="0"/>
          </a:p>
        </p:txBody>
      </p:sp>
      <p:sp>
        <p:nvSpPr>
          <p:cNvPr id="3" name="Date Placeholder 2"/>
          <p:cNvSpPr>
            <a:spLocks noGrp="1"/>
          </p:cNvSpPr>
          <p:nvPr>
            <p:ph type="dt" sz="half" idx="12"/>
          </p:nvPr>
        </p:nvSpPr>
        <p:spPr/>
        <p:txBody>
          <a:bodyPr/>
          <a:lstStyle/>
          <a:p>
            <a:r>
              <a:rPr lang="sv-SE"/>
              <a:t>2016-11-20</a:t>
            </a:r>
          </a:p>
        </p:txBody>
      </p:sp>
      <p:sp>
        <p:nvSpPr>
          <p:cNvPr id="5" name="Footer Placeholder 4"/>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861881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4818" y="2013207"/>
            <a:ext cx="4178300" cy="3543300"/>
          </a:xfrm>
          <a:prstGeom prst="rect">
            <a:avLst/>
          </a:prstGeom>
        </p:spPr>
      </p:pic>
      <p:sp>
        <p:nvSpPr>
          <p:cNvPr id="6" name="TextBox 5"/>
          <p:cNvSpPr txBox="1"/>
          <p:nvPr/>
        </p:nvSpPr>
        <p:spPr>
          <a:xfrm>
            <a:off x="440499" y="1287623"/>
            <a:ext cx="8234842" cy="800219"/>
          </a:xfrm>
          <a:prstGeom prst="rect">
            <a:avLst/>
          </a:prstGeom>
          <a:noFill/>
        </p:spPr>
        <p:txBody>
          <a:bodyPr wrap="square" rtlCol="0">
            <a:spAutoFit/>
          </a:bodyPr>
          <a:lstStyle/>
          <a:p>
            <a:pPr marL="285750" indent="-285750">
              <a:spcBef>
                <a:spcPts val="1200"/>
              </a:spcBef>
              <a:spcAft>
                <a:spcPts val="1200"/>
              </a:spcAft>
              <a:buFont typeface="Arial" charset="0"/>
              <a:buChar char="•"/>
            </a:pPr>
            <a:r>
              <a:rPr lang="en-US" dirty="0"/>
              <a:t>You can, for instance, introduce the bus fault …</a:t>
            </a:r>
          </a:p>
          <a:p>
            <a:pPr marL="285750" indent="-285750">
              <a:buFont typeface="Arial" charset="0"/>
              <a:buChar char="•"/>
            </a:pPr>
            <a:endParaRPr lang="en-US" dirty="0"/>
          </a:p>
        </p:txBody>
      </p:sp>
      <p:sp>
        <p:nvSpPr>
          <p:cNvPr id="7" name="Rectangle 6"/>
          <p:cNvSpPr/>
          <p:nvPr/>
        </p:nvSpPr>
        <p:spPr>
          <a:xfrm>
            <a:off x="5364088" y="3784857"/>
            <a:ext cx="827112" cy="57606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2"/>
          </p:nvPr>
        </p:nvSpPr>
        <p:spPr/>
        <p:txBody>
          <a:bodyPr/>
          <a:lstStyle/>
          <a:p>
            <a:r>
              <a:rPr lang="sv-SE"/>
              <a:t>2016-11-20</a:t>
            </a:r>
          </a:p>
        </p:txBody>
      </p:sp>
      <p:sp>
        <p:nvSpPr>
          <p:cNvPr id="8" name="Footer Placeholder 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859574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5736" y="1831012"/>
            <a:ext cx="4178300" cy="3543300"/>
          </a:xfrm>
          <a:prstGeom prst="rect">
            <a:avLst/>
          </a:prstGeom>
        </p:spPr>
      </p:pic>
      <p:sp>
        <p:nvSpPr>
          <p:cNvPr id="2" name="Title 1"/>
          <p:cNvSpPr>
            <a:spLocks noGrp="1"/>
          </p:cNvSpPr>
          <p:nvPr>
            <p:ph type="title"/>
          </p:nvPr>
        </p:nvSpPr>
        <p:spPr/>
        <p:txBody>
          <a:bodyPr/>
          <a:lstStyle/>
          <a:p>
            <a:r>
              <a:rPr lang="en-US" dirty="0"/>
              <a:t>Example 3</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63</a:t>
            </a:fld>
            <a:endParaRPr lang="en-US" dirty="0"/>
          </a:p>
        </p:txBody>
      </p:sp>
      <p:sp>
        <p:nvSpPr>
          <p:cNvPr id="6" name="TextBox 5"/>
          <p:cNvSpPr txBox="1"/>
          <p:nvPr/>
        </p:nvSpPr>
        <p:spPr>
          <a:xfrm>
            <a:off x="440499" y="1287623"/>
            <a:ext cx="8234842" cy="800219"/>
          </a:xfrm>
          <a:prstGeom prst="rect">
            <a:avLst/>
          </a:prstGeom>
          <a:noFill/>
        </p:spPr>
        <p:txBody>
          <a:bodyPr wrap="square" rtlCol="0">
            <a:spAutoFit/>
          </a:bodyPr>
          <a:lstStyle/>
          <a:p>
            <a:pPr marL="285750" indent="-285750">
              <a:spcBef>
                <a:spcPts val="1200"/>
              </a:spcBef>
              <a:spcAft>
                <a:spcPts val="1200"/>
              </a:spcAft>
              <a:buFont typeface="Arial" charset="0"/>
              <a:buChar char="•"/>
            </a:pPr>
            <a:r>
              <a:rPr lang="en-US" dirty="0"/>
              <a:t>... or open the line at the given time instant*</a:t>
            </a:r>
          </a:p>
          <a:p>
            <a:pPr marL="285750" indent="-285750">
              <a:buFont typeface="Arial" charset="0"/>
              <a:buChar char="•"/>
            </a:pPr>
            <a:endParaRPr lang="en-US" dirty="0"/>
          </a:p>
        </p:txBody>
      </p:sp>
      <p:sp>
        <p:nvSpPr>
          <p:cNvPr id="9" name="Rectangle 8"/>
          <p:cNvSpPr/>
          <p:nvPr/>
        </p:nvSpPr>
        <p:spPr>
          <a:xfrm>
            <a:off x="4932040" y="2075216"/>
            <a:ext cx="827112" cy="561696"/>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32503" y="6457890"/>
            <a:ext cx="8234842" cy="338554"/>
          </a:xfrm>
          <a:prstGeom prst="rect">
            <a:avLst/>
          </a:prstGeom>
          <a:noFill/>
        </p:spPr>
        <p:txBody>
          <a:bodyPr wrap="square" rtlCol="0">
            <a:spAutoFit/>
          </a:bodyPr>
          <a:lstStyle/>
          <a:p>
            <a:r>
              <a:rPr lang="en-US" sz="1600" dirty="0">
                <a:solidFill>
                  <a:srgbClr val="FFFFFF"/>
                </a:solidFill>
              </a:rPr>
              <a:t>*Model of the line with opening is OpenIPSL.Electrical.Branches.PwLine2Openings</a:t>
            </a:r>
          </a:p>
        </p:txBody>
      </p:sp>
      <p:sp>
        <p:nvSpPr>
          <p:cNvPr id="3" name="Date Placeholder 2"/>
          <p:cNvSpPr>
            <a:spLocks noGrp="1"/>
          </p:cNvSpPr>
          <p:nvPr>
            <p:ph type="dt" sz="half" idx="12"/>
          </p:nvPr>
        </p:nvSpPr>
        <p:spPr/>
        <p:txBody>
          <a:bodyPr/>
          <a:lstStyle/>
          <a:p>
            <a:r>
              <a:rPr lang="sv-SE"/>
              <a:t>2016-11-20</a:t>
            </a:r>
          </a:p>
        </p:txBody>
      </p:sp>
      <p:sp>
        <p:nvSpPr>
          <p:cNvPr id="5" name="Footer Placeholder 4"/>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750397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64</a:t>
            </a:fld>
            <a:endParaRPr lang="en-US" dirty="0"/>
          </a:p>
        </p:txBody>
      </p:sp>
      <p:sp>
        <p:nvSpPr>
          <p:cNvPr id="6" name="TextBox 5"/>
          <p:cNvSpPr txBox="1"/>
          <p:nvPr/>
        </p:nvSpPr>
        <p:spPr>
          <a:xfrm>
            <a:off x="440499" y="1287623"/>
            <a:ext cx="8234842" cy="646331"/>
          </a:xfrm>
          <a:prstGeom prst="rect">
            <a:avLst/>
          </a:prstGeom>
          <a:noFill/>
        </p:spPr>
        <p:txBody>
          <a:bodyPr wrap="square" rtlCol="0">
            <a:spAutoFit/>
          </a:bodyPr>
          <a:lstStyle/>
          <a:p>
            <a:pPr marL="285750" indent="-285750">
              <a:spcBef>
                <a:spcPts val="1200"/>
              </a:spcBef>
              <a:spcAft>
                <a:spcPts val="1200"/>
              </a:spcAft>
              <a:buFont typeface="Arial" charset="0"/>
              <a:buChar char="•"/>
            </a:pPr>
            <a:r>
              <a:rPr lang="en-US" dirty="0"/>
              <a:t>Step disturbance to the voltage reference of the generators can be introduced by setting the desired</a:t>
            </a:r>
            <a:r>
              <a:rPr lang="en-US" dirty="0">
                <a:latin typeface="Courier" charset="0"/>
                <a:ea typeface="Courier" charset="0"/>
                <a:cs typeface="Courier" charset="0"/>
              </a:rPr>
              <a:t> </a:t>
            </a:r>
            <a:r>
              <a:rPr lang="en-US" dirty="0" err="1">
                <a:latin typeface="Courier" charset="0"/>
                <a:ea typeface="Courier" charset="0"/>
                <a:cs typeface="Courier" charset="0"/>
              </a:rPr>
              <a:t>refdisturb_x</a:t>
            </a:r>
            <a:r>
              <a:rPr lang="en-US" dirty="0">
                <a:latin typeface="Courier" charset="0"/>
                <a:ea typeface="Courier" charset="0"/>
                <a:cs typeface="Courier" charset="0"/>
              </a:rPr>
              <a:t> parameter to true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252" y="2251077"/>
            <a:ext cx="2866876" cy="3555210"/>
          </a:xfrm>
          <a:prstGeom prst="rect">
            <a:avLst/>
          </a:prstGeom>
        </p:spPr>
      </p:pic>
      <p:sp>
        <p:nvSpPr>
          <p:cNvPr id="10" name="Rectangle 9"/>
          <p:cNvSpPr/>
          <p:nvPr/>
        </p:nvSpPr>
        <p:spPr>
          <a:xfrm>
            <a:off x="2857252" y="3920669"/>
            <a:ext cx="2952328" cy="216025"/>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900235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p:txBody>
          <a:bodyPr/>
          <a:lstStyle/>
          <a:p>
            <a:r>
              <a:rPr lang="en-US" dirty="0"/>
              <a:t>Questions?</a:t>
            </a:r>
            <a:endParaRPr lang="en-US" sz="1800" b="0" dirty="0">
              <a:solidFill>
                <a:schemeClr val="bg1">
                  <a:lumMod val="50000"/>
                </a:schemeClr>
              </a:solidFill>
            </a:endParaRP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65</a:t>
            </a:fld>
            <a:endParaRPr lang="en-US" dirty="0"/>
          </a:p>
        </p:txBody>
      </p:sp>
      <p:grpSp>
        <p:nvGrpSpPr>
          <p:cNvPr id="31" name="Group 30"/>
          <p:cNvGrpSpPr/>
          <p:nvPr/>
        </p:nvGrpSpPr>
        <p:grpSpPr>
          <a:xfrm>
            <a:off x="1629316" y="2399880"/>
            <a:ext cx="5823004" cy="2479505"/>
            <a:chOff x="381090" y="1192609"/>
            <a:chExt cx="9589258" cy="4080846"/>
          </a:xfrm>
        </p:grpSpPr>
        <p:grpSp>
          <p:nvGrpSpPr>
            <p:cNvPr id="30" name="Group 29"/>
            <p:cNvGrpSpPr/>
            <p:nvPr/>
          </p:nvGrpSpPr>
          <p:grpSpPr>
            <a:xfrm>
              <a:off x="381090" y="1192609"/>
              <a:ext cx="9555729" cy="4018490"/>
              <a:chOff x="381090" y="1192609"/>
              <a:chExt cx="9555729" cy="4018490"/>
            </a:xfrm>
          </p:grpSpPr>
          <p:sp>
            <p:nvSpPr>
              <p:cNvPr id="6" name="TextBox 5"/>
              <p:cNvSpPr txBox="1"/>
              <p:nvPr/>
            </p:nvSpPr>
            <p:spPr>
              <a:xfrm>
                <a:off x="381090" y="2485974"/>
                <a:ext cx="1815316" cy="379911"/>
              </a:xfrm>
              <a:prstGeom prst="rect">
                <a:avLst/>
              </a:prstGeom>
              <a:noFill/>
            </p:spPr>
            <p:txBody>
              <a:bodyPr wrap="square" rtlCol="0">
                <a:spAutoFit/>
              </a:bodyPr>
              <a:lstStyle/>
              <a:p>
                <a:pPr algn="ctr"/>
                <a:r>
                  <a:rPr lang="en-GB" sz="900" dirty="0"/>
                  <a:t>Luigi </a:t>
                </a:r>
                <a:r>
                  <a:rPr lang="en-GB" sz="900" dirty="0" err="1"/>
                  <a:t>Vanfretti</a:t>
                </a:r>
                <a:endParaRPr lang="en-GB" sz="900" dirty="0"/>
              </a:p>
            </p:txBody>
          </p:sp>
          <p:grpSp>
            <p:nvGrpSpPr>
              <p:cNvPr id="28" name="Group 27"/>
              <p:cNvGrpSpPr/>
              <p:nvPr/>
            </p:nvGrpSpPr>
            <p:grpSpPr>
              <a:xfrm>
                <a:off x="454567" y="1192609"/>
                <a:ext cx="9482252" cy="4018490"/>
                <a:chOff x="457200" y="1051149"/>
                <a:chExt cx="9482252" cy="4018490"/>
              </a:xfrm>
            </p:grpSpPr>
            <p:pic>
              <p:nvPicPr>
                <p:cNvPr id="23" name="Picture 2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461197" y="1051149"/>
                  <a:ext cx="1153052" cy="1366467"/>
                </a:xfrm>
                <a:prstGeom prst="rect">
                  <a:avLst/>
                </a:prstGeom>
              </p:spPr>
            </p:pic>
            <p:sp>
              <p:nvSpPr>
                <p:cNvPr id="24" name="TextBox 23"/>
                <p:cNvSpPr txBox="1"/>
                <p:nvPr/>
              </p:nvSpPr>
              <p:spPr>
                <a:xfrm>
                  <a:off x="8107131" y="2417616"/>
                  <a:ext cx="1832321" cy="379911"/>
                </a:xfrm>
                <a:prstGeom prst="rect">
                  <a:avLst/>
                </a:prstGeom>
                <a:noFill/>
              </p:spPr>
              <p:txBody>
                <a:bodyPr wrap="square" rtlCol="0">
                  <a:spAutoFit/>
                </a:bodyPr>
                <a:lstStyle/>
                <a:p>
                  <a:pPr algn="ctr"/>
                  <a:r>
                    <a:rPr lang="en-GB" sz="900" dirty="0"/>
                    <a:t>Tin Rabuzin</a:t>
                  </a:r>
                </a:p>
              </p:txBody>
            </p:sp>
            <p:grpSp>
              <p:nvGrpSpPr>
                <p:cNvPr id="27" name="Group 26"/>
                <p:cNvGrpSpPr/>
                <p:nvPr/>
              </p:nvGrpSpPr>
              <p:grpSpPr>
                <a:xfrm>
                  <a:off x="457200" y="1051149"/>
                  <a:ext cx="7886201" cy="4018490"/>
                  <a:chOff x="-1833" y="1052735"/>
                  <a:chExt cx="8891021" cy="4738703"/>
                </a:xfrm>
              </p:grpSpPr>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0257" y="1079223"/>
                    <a:ext cx="1177977" cy="1584176"/>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98669" y="1079223"/>
                    <a:ext cx="1544344" cy="1527271"/>
                  </a:xfrm>
                  <a:prstGeom prst="rect">
                    <a:avLst/>
                  </a:prstGeom>
                </p:spPr>
              </p:pic>
              <p:sp>
                <p:nvSpPr>
                  <p:cNvPr id="8" name="TextBox 7"/>
                  <p:cNvSpPr txBox="1"/>
                  <p:nvPr/>
                </p:nvSpPr>
                <p:spPr>
                  <a:xfrm>
                    <a:off x="1760783" y="2634947"/>
                    <a:ext cx="1820117" cy="716802"/>
                  </a:xfrm>
                  <a:prstGeom prst="rect">
                    <a:avLst/>
                  </a:prstGeom>
                  <a:noFill/>
                </p:spPr>
                <p:txBody>
                  <a:bodyPr wrap="square" rtlCol="0">
                    <a:spAutoFit/>
                  </a:bodyPr>
                  <a:lstStyle/>
                  <a:p>
                    <a:pPr algn="ctr"/>
                    <a:r>
                      <a:rPr lang="en-GB" sz="900" dirty="0" err="1"/>
                      <a:t>Achour</a:t>
                    </a:r>
                    <a:r>
                      <a:rPr lang="en-GB" sz="900" dirty="0"/>
                      <a:t> </a:t>
                    </a:r>
                    <a:r>
                      <a:rPr lang="en-GB" sz="900" dirty="0" err="1"/>
                      <a:t>Amazouz</a:t>
                    </a:r>
                    <a:endParaRPr lang="en-GB" sz="900" dirty="0"/>
                  </a:p>
                </p:txBody>
              </p:sp>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61830" y="1052736"/>
                    <a:ext cx="1593593" cy="1582211"/>
                  </a:xfrm>
                  <a:prstGeom prst="rect">
                    <a:avLst/>
                  </a:prstGeom>
                </p:spPr>
              </p:pic>
              <p:sp>
                <p:nvSpPr>
                  <p:cNvPr id="10" name="TextBox 9"/>
                  <p:cNvSpPr txBox="1"/>
                  <p:nvPr/>
                </p:nvSpPr>
                <p:spPr>
                  <a:xfrm>
                    <a:off x="3356379" y="2634947"/>
                    <a:ext cx="2117340" cy="716802"/>
                  </a:xfrm>
                  <a:prstGeom prst="rect">
                    <a:avLst/>
                  </a:prstGeom>
                  <a:noFill/>
                </p:spPr>
                <p:txBody>
                  <a:bodyPr wrap="square" rtlCol="0">
                    <a:spAutoFit/>
                  </a:bodyPr>
                  <a:lstStyle/>
                  <a:p>
                    <a:pPr algn="ctr"/>
                    <a:r>
                      <a:rPr lang="en-GB" sz="900" dirty="0"/>
                      <a:t>Mohammed Ahsan </a:t>
                    </a:r>
                    <a:r>
                      <a:rPr lang="en-GB" sz="900" dirty="0" err="1"/>
                      <a:t>Adib</a:t>
                    </a:r>
                    <a:r>
                      <a:rPr lang="en-GB" sz="900" dirty="0"/>
                      <a:t> Murad</a:t>
                    </a:r>
                  </a:p>
                </p:txBody>
              </p:sp>
              <p:pic>
                <p:nvPicPr>
                  <p:cNvPr id="11" name="Picture 1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500143" y="1052735"/>
                    <a:ext cx="1529929" cy="1553759"/>
                  </a:xfrm>
                  <a:prstGeom prst="rect">
                    <a:avLst/>
                  </a:prstGeom>
                </p:spPr>
              </p:pic>
              <p:sp>
                <p:nvSpPr>
                  <p:cNvPr id="12" name="TextBox 11"/>
                  <p:cNvSpPr txBox="1"/>
                  <p:nvPr/>
                </p:nvSpPr>
                <p:spPr>
                  <a:xfrm>
                    <a:off x="5312827" y="2608462"/>
                    <a:ext cx="1925151" cy="716802"/>
                  </a:xfrm>
                  <a:prstGeom prst="rect">
                    <a:avLst/>
                  </a:prstGeom>
                  <a:noFill/>
                </p:spPr>
                <p:txBody>
                  <a:bodyPr wrap="square" rtlCol="0">
                    <a:spAutoFit/>
                  </a:bodyPr>
                  <a:lstStyle/>
                  <a:p>
                    <a:pPr algn="ctr"/>
                    <a:r>
                      <a:rPr lang="en-GB" sz="900" dirty="0"/>
                      <a:t>Francisco José Gómez</a:t>
                    </a:r>
                  </a:p>
                </p:txBody>
              </p:sp>
              <p:pic>
                <p:nvPicPr>
                  <p:cNvPr id="13" name="Picture 1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762" y="3469316"/>
                    <a:ext cx="1414994" cy="1605321"/>
                  </a:xfrm>
                  <a:prstGeom prst="rect">
                    <a:avLst/>
                  </a:prstGeom>
                </p:spPr>
              </p:pic>
              <p:sp>
                <p:nvSpPr>
                  <p:cNvPr id="14" name="TextBox 13"/>
                  <p:cNvSpPr txBox="1"/>
                  <p:nvPr/>
                </p:nvSpPr>
                <p:spPr>
                  <a:xfrm>
                    <a:off x="-1833" y="5050115"/>
                    <a:ext cx="1925151" cy="448000"/>
                  </a:xfrm>
                  <a:prstGeom prst="rect">
                    <a:avLst/>
                  </a:prstGeom>
                  <a:noFill/>
                </p:spPr>
                <p:txBody>
                  <a:bodyPr wrap="square" rtlCol="0">
                    <a:spAutoFit/>
                  </a:bodyPr>
                  <a:lstStyle/>
                  <a:p>
                    <a:pPr algn="ctr"/>
                    <a:r>
                      <a:rPr lang="en-GB" sz="900" dirty="0"/>
                      <a:t>Jan </a:t>
                    </a:r>
                    <a:r>
                      <a:rPr lang="en-GB" sz="900" dirty="0" err="1"/>
                      <a:t>Lavenius</a:t>
                    </a:r>
                    <a:endParaRPr lang="en-GB" sz="900" dirty="0"/>
                  </a:p>
                </p:txBody>
              </p:sp>
              <p:pic>
                <p:nvPicPr>
                  <p:cNvPr id="15" name="Picture 1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865724" y="3529578"/>
                    <a:ext cx="1515459" cy="1515458"/>
                  </a:xfrm>
                  <a:prstGeom prst="rect">
                    <a:avLst/>
                  </a:prstGeom>
                </p:spPr>
              </p:pic>
              <p:sp>
                <p:nvSpPr>
                  <p:cNvPr id="16" name="TextBox 15"/>
                  <p:cNvSpPr txBox="1"/>
                  <p:nvPr/>
                </p:nvSpPr>
                <p:spPr>
                  <a:xfrm>
                    <a:off x="1961943" y="5045036"/>
                    <a:ext cx="1440163" cy="448000"/>
                  </a:xfrm>
                  <a:prstGeom prst="rect">
                    <a:avLst/>
                  </a:prstGeom>
                  <a:noFill/>
                </p:spPr>
                <p:txBody>
                  <a:bodyPr wrap="square" rtlCol="0">
                    <a:spAutoFit/>
                  </a:bodyPr>
                  <a:lstStyle/>
                  <a:p>
                    <a:pPr algn="ctr"/>
                    <a:r>
                      <a:rPr lang="en-GB" sz="900" dirty="0"/>
                      <a:t>Le Qi</a:t>
                    </a:r>
                  </a:p>
                </p:txBody>
              </p:sp>
              <p:pic>
                <p:nvPicPr>
                  <p:cNvPr id="17" name="Picture 1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677093" y="3569176"/>
                    <a:ext cx="1488175" cy="1488172"/>
                  </a:xfrm>
                  <a:prstGeom prst="rect">
                    <a:avLst/>
                  </a:prstGeom>
                </p:spPr>
              </p:pic>
              <p:sp>
                <p:nvSpPr>
                  <p:cNvPr id="18" name="TextBox 17"/>
                  <p:cNvSpPr txBox="1"/>
                  <p:nvPr/>
                </p:nvSpPr>
                <p:spPr>
                  <a:xfrm>
                    <a:off x="3381185" y="5045036"/>
                    <a:ext cx="1784082" cy="716801"/>
                  </a:xfrm>
                  <a:prstGeom prst="rect">
                    <a:avLst/>
                  </a:prstGeom>
                  <a:noFill/>
                </p:spPr>
                <p:txBody>
                  <a:bodyPr wrap="square" rtlCol="0">
                    <a:spAutoFit/>
                  </a:bodyPr>
                  <a:lstStyle/>
                  <a:p>
                    <a:pPr algn="ctr"/>
                    <a:r>
                      <a:rPr lang="en-GB" sz="900" dirty="0" err="1"/>
                      <a:t>Maxime</a:t>
                    </a:r>
                    <a:r>
                      <a:rPr lang="en-GB" sz="900" dirty="0"/>
                      <a:t> Baudette</a:t>
                    </a:r>
                  </a:p>
                </p:txBody>
              </p:sp>
              <p:pic>
                <p:nvPicPr>
                  <p:cNvPr id="19" name="Picture 18"/>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378785" y="3544550"/>
                    <a:ext cx="1512801" cy="1512801"/>
                  </a:xfrm>
                  <a:prstGeom prst="rect">
                    <a:avLst/>
                  </a:prstGeom>
                </p:spPr>
              </p:pic>
              <p:sp>
                <p:nvSpPr>
                  <p:cNvPr id="20" name="TextBox 19"/>
                  <p:cNvSpPr txBox="1"/>
                  <p:nvPr/>
                </p:nvSpPr>
                <p:spPr>
                  <a:xfrm>
                    <a:off x="5243143" y="5060421"/>
                    <a:ext cx="1784082" cy="448000"/>
                  </a:xfrm>
                  <a:prstGeom prst="rect">
                    <a:avLst/>
                  </a:prstGeom>
                  <a:noFill/>
                </p:spPr>
                <p:txBody>
                  <a:bodyPr wrap="square" rtlCol="0">
                    <a:spAutoFit/>
                  </a:bodyPr>
                  <a:lstStyle/>
                  <a:p>
                    <a:pPr algn="ctr"/>
                    <a:r>
                      <a:rPr lang="en-GB" sz="900" dirty="0" err="1"/>
                      <a:t>Mengjia</a:t>
                    </a:r>
                    <a:r>
                      <a:rPr lang="en-GB" sz="900" dirty="0"/>
                      <a:t> Zhang</a:t>
                    </a:r>
                  </a:p>
                </p:txBody>
              </p:sp>
              <p:pic>
                <p:nvPicPr>
                  <p:cNvPr id="21" name="Picture 2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268278" y="3495806"/>
                    <a:ext cx="1367367" cy="1583008"/>
                  </a:xfrm>
                  <a:prstGeom prst="rect">
                    <a:avLst/>
                  </a:prstGeom>
                </p:spPr>
              </p:pic>
              <p:sp>
                <p:nvSpPr>
                  <p:cNvPr id="22" name="TextBox 21"/>
                  <p:cNvSpPr txBox="1"/>
                  <p:nvPr/>
                </p:nvSpPr>
                <p:spPr>
                  <a:xfrm>
                    <a:off x="7027227" y="5074637"/>
                    <a:ext cx="1832320" cy="716801"/>
                  </a:xfrm>
                  <a:prstGeom prst="rect">
                    <a:avLst/>
                  </a:prstGeom>
                  <a:noFill/>
                </p:spPr>
                <p:txBody>
                  <a:bodyPr wrap="square" rtlCol="0">
                    <a:spAutoFit/>
                  </a:bodyPr>
                  <a:lstStyle/>
                  <a:p>
                    <a:pPr algn="ctr"/>
                    <a:r>
                      <a:rPr lang="en-GB" sz="900" dirty="0" err="1"/>
                      <a:t>Tetiana</a:t>
                    </a:r>
                    <a:r>
                      <a:rPr lang="en-GB" sz="900" dirty="0"/>
                      <a:t> </a:t>
                    </a:r>
                    <a:r>
                      <a:rPr lang="en-GB" sz="900" dirty="0" err="1"/>
                      <a:t>Bogodorova</a:t>
                    </a:r>
                    <a:endParaRPr lang="en-GB" sz="900" dirty="0"/>
                  </a:p>
                </p:txBody>
              </p:sp>
              <p:pic>
                <p:nvPicPr>
                  <p:cNvPr id="25" name="Picture 2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7306240" y="1052736"/>
                    <a:ext cx="1287189" cy="1581182"/>
                  </a:xfrm>
                  <a:prstGeom prst="rect">
                    <a:avLst/>
                  </a:prstGeom>
                </p:spPr>
              </p:pic>
              <p:sp>
                <p:nvSpPr>
                  <p:cNvPr id="26" name="TextBox 25"/>
                  <p:cNvSpPr txBox="1"/>
                  <p:nvPr/>
                </p:nvSpPr>
                <p:spPr>
                  <a:xfrm>
                    <a:off x="7010450" y="2606496"/>
                    <a:ext cx="1878738" cy="716802"/>
                  </a:xfrm>
                  <a:prstGeom prst="rect">
                    <a:avLst/>
                  </a:prstGeom>
                  <a:noFill/>
                </p:spPr>
                <p:txBody>
                  <a:bodyPr wrap="square" rtlCol="0">
                    <a:spAutoFit/>
                  </a:bodyPr>
                  <a:lstStyle/>
                  <a:p>
                    <a:pPr algn="ctr"/>
                    <a:r>
                      <a:rPr lang="en-GB" sz="900" dirty="0" err="1"/>
                      <a:t>Giusseppe</a:t>
                    </a:r>
                    <a:r>
                      <a:rPr lang="en-GB" sz="900" dirty="0"/>
                      <a:t> </a:t>
                    </a:r>
                    <a:r>
                      <a:rPr lang="en-GB" sz="900" dirty="0" err="1"/>
                      <a:t>Laera</a:t>
                    </a:r>
                    <a:endParaRPr lang="en-GB" sz="900" dirty="0"/>
                  </a:p>
                </p:txBody>
              </p:sp>
            </p:grpSp>
          </p:grpSp>
        </p:grpSp>
        <p:pic>
          <p:nvPicPr>
            <p:cNvPr id="3" name="Picture 2"/>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382442" y="3326588"/>
              <a:ext cx="1326419" cy="1326418"/>
            </a:xfrm>
            <a:prstGeom prst="rect">
              <a:avLst/>
            </a:prstGeom>
          </p:spPr>
        </p:pic>
        <p:sp>
          <p:nvSpPr>
            <p:cNvPr id="29" name="TextBox 28"/>
            <p:cNvSpPr txBox="1"/>
            <p:nvPr/>
          </p:nvSpPr>
          <p:spPr>
            <a:xfrm>
              <a:off x="8138027" y="4665597"/>
              <a:ext cx="1832321" cy="607858"/>
            </a:xfrm>
            <a:prstGeom prst="rect">
              <a:avLst/>
            </a:prstGeom>
            <a:noFill/>
          </p:spPr>
          <p:txBody>
            <a:bodyPr wrap="square" rtlCol="0">
              <a:spAutoFit/>
            </a:bodyPr>
            <a:lstStyle/>
            <a:p>
              <a:pPr algn="ctr"/>
              <a:r>
                <a:rPr lang="en-GB" sz="900" dirty="0"/>
                <a:t>Joan </a:t>
              </a:r>
              <a:r>
                <a:rPr lang="en-GB" sz="900" dirty="0" err="1"/>
                <a:t>Russiñol</a:t>
              </a:r>
              <a:r>
                <a:rPr lang="en-GB" sz="900" dirty="0"/>
                <a:t> </a:t>
              </a:r>
              <a:r>
                <a:rPr lang="en-GB" sz="900" dirty="0" err="1"/>
                <a:t>Mussons</a:t>
              </a:r>
              <a:endParaRPr lang="en-GB" sz="900" dirty="0"/>
            </a:p>
          </p:txBody>
        </p:sp>
      </p:grpSp>
      <p:sp>
        <p:nvSpPr>
          <p:cNvPr id="2" name="TextBox 1"/>
          <p:cNvSpPr txBox="1"/>
          <p:nvPr/>
        </p:nvSpPr>
        <p:spPr>
          <a:xfrm>
            <a:off x="1187624" y="1769244"/>
            <a:ext cx="8020695" cy="369332"/>
          </a:xfrm>
          <a:prstGeom prst="rect">
            <a:avLst/>
          </a:prstGeom>
          <a:noFill/>
        </p:spPr>
        <p:txBody>
          <a:bodyPr wrap="square" rtlCol="0">
            <a:spAutoFit/>
          </a:bodyPr>
          <a:lstStyle/>
          <a:p>
            <a:r>
              <a:rPr lang="en-US" dirty="0">
                <a:solidFill>
                  <a:schemeClr val="bg1">
                    <a:lumMod val="50000"/>
                  </a:schemeClr>
                </a:solidFill>
              </a:rPr>
              <a:t>Thanks to all current and former </a:t>
            </a:r>
            <a:r>
              <a:rPr lang="en-US" dirty="0" err="1">
                <a:solidFill>
                  <a:schemeClr val="bg1">
                    <a:lumMod val="50000"/>
                  </a:schemeClr>
                </a:solidFill>
              </a:rPr>
              <a:t>OpenIPSL</a:t>
            </a:r>
            <a:r>
              <a:rPr lang="en-US" dirty="0">
                <a:solidFill>
                  <a:schemeClr val="bg1">
                    <a:lumMod val="50000"/>
                  </a:schemeClr>
                </a:solidFill>
              </a:rPr>
              <a:t> Developers @ KTH</a:t>
            </a:r>
            <a:endParaRPr lang="en-US" dirty="0"/>
          </a:p>
        </p:txBody>
      </p:sp>
      <p:sp>
        <p:nvSpPr>
          <p:cNvPr id="34" name="Date Placeholder 33"/>
          <p:cNvSpPr>
            <a:spLocks noGrp="1"/>
          </p:cNvSpPr>
          <p:nvPr>
            <p:ph type="dt" sz="half" idx="12"/>
          </p:nvPr>
        </p:nvSpPr>
        <p:spPr/>
        <p:txBody>
          <a:bodyPr/>
          <a:lstStyle/>
          <a:p>
            <a:r>
              <a:rPr lang="sv-SE"/>
              <a:t>2016-11-20</a:t>
            </a:r>
          </a:p>
        </p:txBody>
      </p:sp>
      <p:sp>
        <p:nvSpPr>
          <p:cNvPr id="36" name="Footer Placeholder 3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2033423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48264" y="241023"/>
            <a:ext cx="2195736" cy="847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ndParaRPr>
          </a:p>
        </p:txBody>
      </p:sp>
      <p:sp>
        <p:nvSpPr>
          <p:cNvPr id="6" name="Titre 1"/>
          <p:cNvSpPr>
            <a:spLocks noGrp="1"/>
          </p:cNvSpPr>
          <p:nvPr>
            <p:ph type="ctrTitle"/>
          </p:nvPr>
        </p:nvSpPr>
        <p:spPr bwMode="auto">
          <a:xfrm>
            <a:off x="876209" y="1382911"/>
            <a:ext cx="7772400" cy="14700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
              </a:rPr>
              <a:t>luigiv@kth.se,</a:t>
            </a:r>
          </a:p>
          <a:p>
            <a:pPr algn="ctr"/>
            <a:r>
              <a:rPr lang="en-US" altLang="sv-SE" sz="1800" dirty="0">
                <a:solidFill>
                  <a:srgbClr val="898989"/>
                </a:solidFill>
                <a:ea typeface="Geneva"/>
                <a:cs typeface="Geneva"/>
                <a:hlinkClick r:id=""/>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981" t="10406" r="9422" b="16975"/>
          <a:stretch/>
        </p:blipFill>
        <p:spPr bwMode="auto">
          <a:xfrm>
            <a:off x="6444208" y="241023"/>
            <a:ext cx="2422204" cy="847669"/>
          </a:xfrm>
          <a:prstGeom prst="rect">
            <a:avLst/>
          </a:prstGeom>
          <a:noFill/>
          <a:extLst/>
        </p:spPr>
      </p:pic>
      <p:sp>
        <p:nvSpPr>
          <p:cNvPr id="2" name="Rounded Rectangle 1"/>
          <p:cNvSpPr/>
          <p:nvPr/>
        </p:nvSpPr>
        <p:spPr>
          <a:xfrm>
            <a:off x="4932040" y="4707457"/>
            <a:ext cx="3301979" cy="100801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tx1"/>
                </a:solidFill>
                <a:effectLst/>
                <a:uLnTx/>
                <a:uFillTx/>
              </a:rPr>
              <a:t>Preparatory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Homework!</a:t>
            </a:r>
          </a:p>
        </p:txBody>
      </p:sp>
    </p:spTree>
    <p:extLst>
      <p:ext uri="{BB962C8B-B14F-4D97-AF65-F5344CB8AC3E}">
        <p14:creationId xmlns:p14="http://schemas.microsoft.com/office/powerpoint/2010/main" val="2635100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a:t>
            </a:r>
          </a:p>
        </p:txBody>
      </p:sp>
      <p:sp>
        <p:nvSpPr>
          <p:cNvPr id="3" name="Content Placeholder 2"/>
          <p:cNvSpPr>
            <a:spLocks noGrp="1"/>
          </p:cNvSpPr>
          <p:nvPr>
            <p:ph idx="1"/>
          </p:nvPr>
        </p:nvSpPr>
        <p:spPr>
          <a:xfrm>
            <a:off x="539552" y="2350475"/>
            <a:ext cx="8015487" cy="3310562"/>
          </a:xfrm>
        </p:spPr>
        <p:txBody>
          <a:bodyPr>
            <a:normAutofit lnSpcReduction="10000"/>
          </a:bodyPr>
          <a:lstStyle/>
          <a:p>
            <a:pPr marL="0" indent="0">
              <a:buNone/>
            </a:pPr>
            <a:r>
              <a:rPr lang="en-GB" b="1" dirty="0"/>
              <a:t>Requirements for the workshop are: </a:t>
            </a:r>
          </a:p>
          <a:p>
            <a:r>
              <a:rPr lang="en-GB" dirty="0"/>
              <a:t>We have only tested our tutorial for the following configurations.</a:t>
            </a:r>
          </a:p>
          <a:p>
            <a:endParaRPr lang="en-GB" dirty="0"/>
          </a:p>
          <a:p>
            <a:r>
              <a:rPr lang="en-GB" dirty="0"/>
              <a:t>Windows:</a:t>
            </a:r>
          </a:p>
          <a:p>
            <a:pPr marL="342900" indent="-342900">
              <a:buFont typeface="Arial" charset="0"/>
              <a:buChar char="•"/>
            </a:pPr>
            <a:r>
              <a:rPr lang="en-GB" dirty="0"/>
              <a:t>PC with installed Windows 7 or later</a:t>
            </a:r>
          </a:p>
          <a:p>
            <a:pPr marL="342900" indent="-342900">
              <a:buFont typeface="Arial" charset="0"/>
              <a:buChar char="•"/>
            </a:pPr>
            <a:r>
              <a:rPr lang="en-GB" dirty="0"/>
              <a:t>Installation of OpenModelica</a:t>
            </a:r>
          </a:p>
          <a:p>
            <a:r>
              <a:rPr lang="en-GB" dirty="0"/>
              <a:t>Mac:</a:t>
            </a:r>
          </a:p>
          <a:p>
            <a:pPr marL="342900" indent="-342900">
              <a:buFont typeface="Arial" charset="0"/>
              <a:buChar char="•"/>
            </a:pPr>
            <a:r>
              <a:rPr lang="en-GB" dirty="0"/>
              <a:t>OSX El Capitan</a:t>
            </a:r>
          </a:p>
          <a:p>
            <a:pPr marL="342900" indent="-342900">
              <a:buFont typeface="Arial" charset="0"/>
              <a:buChar char="•"/>
            </a:pPr>
            <a:r>
              <a:rPr lang="en-GB" dirty="0"/>
              <a:t>Installation of OpenModelica (binaries!)</a:t>
            </a:r>
          </a:p>
          <a:p>
            <a:pPr marL="342900" indent="-342900">
              <a:buFont typeface="Arial" charset="0"/>
              <a:buChar char="•"/>
            </a:pPr>
            <a:r>
              <a:rPr lang="en-GB" dirty="0" err="1"/>
              <a:t>Xcode</a:t>
            </a:r>
            <a:r>
              <a:rPr lang="en-GB" dirty="0"/>
              <a:t> (Version 8.0) </a:t>
            </a:r>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fr-FR"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2"/>
          <a:stretch>
            <a:fillRect/>
          </a:stretch>
        </p:blipFill>
        <p:spPr>
          <a:xfrm>
            <a:off x="5466968" y="12711"/>
            <a:ext cx="3675900" cy="2067694"/>
          </a:xfrm>
          <a:prstGeom prst="rect">
            <a:avLst/>
          </a:prstGeom>
        </p:spPr>
      </p:pic>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2505804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OpenModelica</a:t>
            </a:r>
            <a:r>
              <a:rPr lang="en-US" dirty="0"/>
              <a:t> and </a:t>
            </a:r>
            <a:r>
              <a:rPr lang="en-US" dirty="0" err="1"/>
              <a:t>OpenIPSL</a:t>
            </a:r>
            <a:endParaRPr lang="en-US" dirty="0"/>
          </a:p>
        </p:txBody>
      </p:sp>
      <p:sp>
        <p:nvSpPr>
          <p:cNvPr id="3" name="Content Placeholder 2"/>
          <p:cNvSpPr>
            <a:spLocks noGrp="1"/>
          </p:cNvSpPr>
          <p:nvPr>
            <p:ph idx="1"/>
          </p:nvPr>
        </p:nvSpPr>
        <p:spPr/>
        <p:txBody>
          <a:bodyPr/>
          <a:lstStyle/>
          <a:p>
            <a:r>
              <a:rPr lang="en-US" dirty="0"/>
              <a:t>This presentation is a 2-part tutorial containing the preparatory work for the tutorial to be presented at the PTI event.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1: Setting up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2: Using </a:t>
            </a:r>
            <a:r>
              <a:rPr lang="en-US" dirty="0" err="1"/>
              <a:t>OpenIPSL</a:t>
            </a:r>
            <a:endParaRPr lang="en-US"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sv-SE" sz="1800" b="0" i="0" u="none" strike="noStrike" kern="0" cap="none" spc="0" normalizeH="0" baseline="0" noProof="0">
              <a:ln>
                <a:noFill/>
              </a:ln>
              <a:solidFill>
                <a:sysClr val="windowText" lastClr="000000"/>
              </a:solidFill>
              <a:effectLst/>
              <a:uLnTx/>
              <a:uFillTx/>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41197">
            <a:off x="3478388" y="3271490"/>
            <a:ext cx="1066228" cy="1066228"/>
          </a:xfrm>
          <a:prstGeom prst="rect">
            <a:avLst/>
          </a:prstGeom>
        </p:spPr>
      </p:pic>
      <p:pic>
        <p:nvPicPr>
          <p:cNvPr id="6" name="Picture 5"/>
          <p:cNvPicPr>
            <a:picLocks noChangeAspect="1"/>
          </p:cNvPicPr>
          <p:nvPr/>
        </p:nvPicPr>
        <p:blipFill>
          <a:blip r:embed="rId3"/>
          <a:stretch>
            <a:fillRect/>
          </a:stretch>
        </p:blipFill>
        <p:spPr>
          <a:xfrm>
            <a:off x="2674839" y="2348880"/>
            <a:ext cx="3794322" cy="632387"/>
          </a:xfrm>
          <a:prstGeom prst="rect">
            <a:avLst/>
          </a:prstGeom>
        </p:spPr>
      </p:pic>
      <p:sp>
        <p:nvSpPr>
          <p:cNvPr id="7" name="Date Placeholder 6"/>
          <p:cNvSpPr>
            <a:spLocks noGrp="1"/>
          </p:cNvSpPr>
          <p:nvPr>
            <p:ph type="dt" sz="half" idx="10"/>
          </p:nvPr>
        </p:nvSpPr>
        <p:spPr/>
        <p:txBody>
          <a:bodyPr/>
          <a:lstStyle/>
          <a:p>
            <a:r>
              <a:rPr lang="sv-SE"/>
              <a:t>2016-11-20</a:t>
            </a:r>
          </a:p>
        </p:txBody>
      </p:sp>
      <p:sp>
        <p:nvSpPr>
          <p:cNvPr id="8" name="Footer Placeholder 7"/>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2230458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sv-SE" sz="1800" b="0" i="0" u="none" strike="noStrike" kern="0" cap="none" spc="0" normalizeH="0" baseline="0" noProof="0">
              <a:ln>
                <a:noFill/>
              </a:ln>
              <a:solidFill>
                <a:sysClr val="windowText" lastClr="000000"/>
              </a:solidFill>
              <a:effectLst/>
              <a:uLnTx/>
              <a:uFillTx/>
            </a:endParaRPr>
          </a:p>
        </p:txBody>
      </p:sp>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1</a:t>
            </a:r>
          </a:p>
        </p:txBody>
      </p:sp>
      <p:sp>
        <p:nvSpPr>
          <p:cNvPr id="2" name="Date Placeholder 1"/>
          <p:cNvSpPr>
            <a:spLocks noGrp="1"/>
          </p:cNvSpPr>
          <p:nvPr>
            <p:ph type="dt" sz="half" idx="10"/>
          </p:nvPr>
        </p:nvSpPr>
        <p:spPr/>
        <p:txBody>
          <a:bodyPr/>
          <a:lstStyle/>
          <a:p>
            <a:r>
              <a:rPr lang="sv-SE"/>
              <a:t>2016-11-20</a:t>
            </a:r>
          </a:p>
        </p:txBody>
      </p:sp>
      <p:sp>
        <p:nvSpPr>
          <p:cNvPr id="3" name="Footer Placeholder 2"/>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299732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7</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Electrical</a:t>
            </a:r>
          </a:p>
        </p:txBody>
      </p:sp>
      <p:sp>
        <p:nvSpPr>
          <p:cNvPr id="8" name="TextBox 7"/>
          <p:cNvSpPr txBox="1"/>
          <p:nvPr/>
        </p:nvSpPr>
        <p:spPr>
          <a:xfrm>
            <a:off x="457200" y="2060849"/>
            <a:ext cx="6203032" cy="3231654"/>
          </a:xfrm>
          <a:prstGeom prst="rect">
            <a:avLst/>
          </a:prstGeom>
          <a:noFill/>
        </p:spPr>
        <p:txBody>
          <a:bodyPr wrap="square" rtlCol="0">
            <a:spAutoFit/>
          </a:bodyPr>
          <a:lstStyle/>
          <a:p>
            <a:pPr marL="285750" indent="-285750">
              <a:spcBef>
                <a:spcPts val="600"/>
              </a:spcBef>
              <a:spcAft>
                <a:spcPts val="1200"/>
              </a:spcAft>
              <a:buFont typeface="Arial" charset="0"/>
              <a:buChar char="•"/>
            </a:pPr>
            <a:r>
              <a:rPr lang="en-US" dirty="0"/>
              <a:t>The </a:t>
            </a:r>
            <a:r>
              <a:rPr lang="en-US" i="1" dirty="0"/>
              <a:t>Electrical</a:t>
            </a:r>
            <a:r>
              <a:rPr lang="en-US" dirty="0"/>
              <a:t> package contains most of the components that comprise an actual power network</a:t>
            </a:r>
          </a:p>
          <a:p>
            <a:pPr>
              <a:spcBef>
                <a:spcPts val="600"/>
              </a:spcBef>
              <a:spcAft>
                <a:spcPts val="1200"/>
              </a:spcAft>
            </a:pPr>
            <a:r>
              <a:rPr lang="en-US" dirty="0"/>
              <a:t> </a:t>
            </a:r>
          </a:p>
          <a:p>
            <a:pPr marL="285750" indent="-285750">
              <a:spcBef>
                <a:spcPts val="600"/>
              </a:spcBef>
              <a:spcAft>
                <a:spcPts val="1200"/>
              </a:spcAft>
              <a:buFont typeface="Arial" charset="0"/>
              <a:buChar char="•"/>
            </a:pPr>
            <a:r>
              <a:rPr lang="en-US" dirty="0"/>
              <a:t>E.g., electrical machines, transmission lines, loads, excitation systems, turbine governors, etc. </a:t>
            </a:r>
          </a:p>
          <a:p>
            <a:pPr>
              <a:spcBef>
                <a:spcPts val="600"/>
              </a:spcBef>
              <a:spcAft>
                <a:spcPts val="1200"/>
              </a:spcAft>
            </a:pPr>
            <a:endParaRPr lang="en-US" dirty="0"/>
          </a:p>
          <a:p>
            <a:pPr marL="285750" indent="-285750">
              <a:spcBef>
                <a:spcPts val="600"/>
              </a:spcBef>
              <a:spcAft>
                <a:spcPts val="1200"/>
              </a:spcAft>
              <a:buFont typeface="Arial" charset="0"/>
              <a:buChar char="•"/>
            </a:pPr>
            <a:r>
              <a:rPr lang="en-US" dirty="0"/>
              <a:t>These are used to build the power system network models </a:t>
            </a:r>
          </a:p>
        </p:txBody>
      </p:sp>
      <p:grpSp>
        <p:nvGrpSpPr>
          <p:cNvPr id="3" name="Group 2"/>
          <p:cNvGrpSpPr>
            <a:grpSpLocks noChangeAspect="1"/>
          </p:cNvGrpSpPr>
          <p:nvPr/>
        </p:nvGrpSpPr>
        <p:grpSpPr>
          <a:xfrm>
            <a:off x="6660232" y="1124744"/>
            <a:ext cx="1917504" cy="4704832"/>
            <a:chOff x="6108047" y="1832804"/>
            <a:chExt cx="1044727" cy="2563366"/>
          </a:xfrm>
        </p:grpSpPr>
        <p:pic>
          <p:nvPicPr>
            <p:cNvPr id="6" name="Picture 5"/>
            <p:cNvPicPr>
              <a:picLocks noChangeAspect="1"/>
            </p:cNvPicPr>
            <p:nvPr/>
          </p:nvPicPr>
          <p:blipFill>
            <a:blip r:embed="rId3"/>
            <a:stretch>
              <a:fillRect/>
            </a:stretch>
          </p:blipFill>
          <p:spPr>
            <a:xfrm>
              <a:off x="6108047" y="1832804"/>
              <a:ext cx="1036111" cy="2563366"/>
            </a:xfrm>
            <a:prstGeom prst="rect">
              <a:avLst/>
            </a:prstGeom>
          </p:spPr>
        </p:pic>
        <p:sp>
          <p:nvSpPr>
            <p:cNvPr id="9" name="Rectangle 8"/>
            <p:cNvSpPr/>
            <p:nvPr/>
          </p:nvSpPr>
          <p:spPr>
            <a:xfrm>
              <a:off x="6178216" y="2105525"/>
              <a:ext cx="974558" cy="200325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7" name="Date Placeholder 6"/>
          <p:cNvSpPr>
            <a:spLocks noGrp="1"/>
          </p:cNvSpPr>
          <p:nvPr>
            <p:ph type="dt" sz="half" idx="12"/>
          </p:nvPr>
        </p:nvSpPr>
        <p:spPr/>
        <p:txBody>
          <a:bodyPr/>
          <a:lstStyle/>
          <a:p>
            <a:r>
              <a:rPr lang="sv-SE"/>
              <a:t>2016-11-20</a:t>
            </a:r>
          </a:p>
        </p:txBody>
      </p:sp>
      <p:sp>
        <p:nvSpPr>
          <p:cNvPr id="10" name="Footer Placeholder 9"/>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810416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Installation of</a:t>
            </a:r>
          </a:p>
        </p:txBody>
      </p:sp>
      <p:sp>
        <p:nvSpPr>
          <p:cNvPr id="3" name="Content Placeholder 2"/>
          <p:cNvSpPr>
            <a:spLocks noGrp="1"/>
          </p:cNvSpPr>
          <p:nvPr>
            <p:ph idx="1"/>
          </p:nvPr>
        </p:nvSpPr>
        <p:spPr/>
        <p:txBody>
          <a:bodyPr>
            <a:normAutofit/>
          </a:bodyPr>
          <a:lstStyle/>
          <a:p>
            <a:r>
              <a:rPr lang="en-GB" dirty="0"/>
              <a:t>Instructions:</a:t>
            </a:r>
          </a:p>
          <a:p>
            <a:pPr marL="342900" indent="-342900">
              <a:buFont typeface="Arial" panose="020B0604020202020204" pitchFamily="34" charset="0"/>
              <a:buChar char="•"/>
            </a:pPr>
            <a:r>
              <a:rPr lang="en-GB" dirty="0"/>
              <a:t>Download the installation package</a:t>
            </a:r>
          </a:p>
          <a:p>
            <a:pPr marL="698500" lvl="1" indent="-342900"/>
            <a:r>
              <a:rPr lang="en-GB" dirty="0"/>
              <a:t>Windows : </a:t>
            </a:r>
            <a:r>
              <a:rPr lang="en-GB" sz="1400" dirty="0">
                <a:hlinkClick r:id="rId2"/>
              </a:rPr>
              <a:t>https://build.openmodelica.org/omc/builds/windows/releases/1.9.6/OpenModelica-v1.9.6.exe</a:t>
            </a:r>
            <a:endParaRPr lang="en-GB" sz="1400" dirty="0"/>
          </a:p>
          <a:p>
            <a:pPr marL="698500" lvl="1" indent="-342900"/>
            <a:r>
              <a:rPr lang="en-GB" dirty="0"/>
              <a:t>Mac: </a:t>
            </a:r>
            <a:r>
              <a:rPr lang="en-GB" sz="1500" dirty="0">
                <a:solidFill>
                  <a:srgbClr val="FF0000"/>
                </a:solidFill>
                <a:hlinkClick r:id="rId3"/>
              </a:rPr>
              <a:t>https://build.openmodelica.org/omc/builds/mac/binaries/latest-release-1.9.6.mpkg</a:t>
            </a:r>
            <a:r>
              <a:rPr lang="en-GB" sz="1500" dirty="0">
                <a:solidFill>
                  <a:srgbClr val="FF0000"/>
                </a:solidFill>
              </a:rPr>
              <a:t> </a:t>
            </a:r>
            <a:endParaRPr lang="en-GB" dirty="0">
              <a:solidFill>
                <a:srgbClr val="FF0000"/>
              </a:solidFill>
            </a:endParaRPr>
          </a:p>
          <a:p>
            <a:pPr marL="342900" indent="-342900">
              <a:buFont typeface="Arial" panose="020B0604020202020204" pitchFamily="34" charset="0"/>
              <a:buChar char="•"/>
            </a:pPr>
            <a:r>
              <a:rPr lang="en-GB" dirty="0"/>
              <a:t>Launch the Installation package and follow the instructions with default options</a:t>
            </a:r>
          </a:p>
          <a:p>
            <a:endParaRPr lang="en-GB" dirty="0"/>
          </a:p>
          <a:p>
            <a:endParaRPr lang="en-GB" sz="1600" dirty="0">
              <a:solidFill>
                <a:srgbClr val="FF0000"/>
              </a:solidFill>
            </a:endParaRPr>
          </a:p>
          <a:p>
            <a:endParaRPr lang="en-GB" sz="1600" dirty="0">
              <a:solidFill>
                <a:srgbClr val="FF0000"/>
              </a:solidFill>
            </a:endParaRPr>
          </a:p>
          <a:p>
            <a:r>
              <a:rPr lang="en-GB" dirty="0">
                <a:solidFill>
                  <a:srgbClr val="FF0000"/>
                </a:solidFill>
              </a:rPr>
              <a:t>Note! </a:t>
            </a:r>
            <a:r>
              <a:rPr lang="en-GB" dirty="0" err="1"/>
              <a:t>Compatibilty</a:t>
            </a:r>
            <a:r>
              <a:rPr lang="en-GB" dirty="0"/>
              <a:t> with </a:t>
            </a:r>
            <a:r>
              <a:rPr lang="en-GB" dirty="0" err="1"/>
              <a:t>OpenIPSL</a:t>
            </a:r>
            <a:r>
              <a:rPr lang="en-GB" dirty="0"/>
              <a:t> is checked for OpenModelica version 1.9.6.</a:t>
            </a:r>
            <a:endParaRPr lang="en-GB" dirty="0">
              <a:solidFill>
                <a:srgbClr val="FF0000"/>
              </a:solidFill>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fr-FR"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4"/>
          <a:stretch>
            <a:fillRect/>
          </a:stretch>
        </p:blipFill>
        <p:spPr>
          <a:xfrm>
            <a:off x="3563888" y="218381"/>
            <a:ext cx="5715000" cy="952500"/>
          </a:xfrm>
          <a:prstGeom prst="rect">
            <a:avLst/>
          </a:prstGeom>
        </p:spPr>
      </p:pic>
      <p:sp>
        <p:nvSpPr>
          <p:cNvPr id="5" name="Date Placeholder 4"/>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p>
        </p:txBody>
      </p:sp>
    </p:spTree>
    <p:extLst>
      <p:ext uri="{BB962C8B-B14F-4D97-AF65-F5344CB8AC3E}">
        <p14:creationId xmlns:p14="http://schemas.microsoft.com/office/powerpoint/2010/main" val="1679340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Check of OpenModelica</a:t>
            </a:r>
            <a:endParaRPr lang="en-GB"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Tasks to check </a:t>
            </a:r>
            <a:r>
              <a:rPr lang="en-GB" dirty="0" err="1"/>
              <a:t>OpenModelica</a:t>
            </a:r>
            <a:r>
              <a:rPr lang="en-GB" dirty="0"/>
              <a:t> is correctly installed on your computer:</a:t>
            </a:r>
          </a:p>
          <a:p>
            <a:pPr marL="342900" indent="-342900">
              <a:buFont typeface="Arial" panose="020B0604020202020204" pitchFamily="34" charset="0"/>
              <a:buChar char="•"/>
            </a:pPr>
            <a:r>
              <a:rPr lang="en-GB" dirty="0"/>
              <a:t>Start </a:t>
            </a:r>
            <a:r>
              <a:rPr lang="en-GB" dirty="0" err="1"/>
              <a:t>OpenModelica</a:t>
            </a:r>
            <a:r>
              <a:rPr lang="en-GB" dirty="0"/>
              <a:t> Connection Editor (</a:t>
            </a:r>
            <a:r>
              <a:rPr lang="en-GB" dirty="0" err="1"/>
              <a:t>OMEdit</a:t>
            </a:r>
            <a:r>
              <a:rPr lang="en-GB" dirty="0"/>
              <a:t>)</a:t>
            </a:r>
          </a:p>
          <a:p>
            <a:pPr marL="342900" indent="-342900">
              <a:buFont typeface="Arial" panose="020B0604020202020204" pitchFamily="34" charset="0"/>
              <a:buChar char="•"/>
            </a:pPr>
            <a:r>
              <a:rPr lang="en-GB" dirty="0"/>
              <a:t>In the Libraries Browser navigate to </a:t>
            </a:r>
            <a:r>
              <a:rPr lang="en-GB" dirty="0" err="1"/>
              <a:t>Modelica.Blocks.Examples.PIDController</a:t>
            </a:r>
            <a:endParaRPr lang="en-GB" dirty="0"/>
          </a:p>
          <a:p>
            <a:pPr marL="342900" indent="-342900">
              <a:buFont typeface="Arial" panose="020B0604020202020204" pitchFamily="34" charset="0"/>
              <a:buChar char="•"/>
            </a:pPr>
            <a:r>
              <a:rPr lang="en-GB" dirty="0"/>
              <a:t>Select </a:t>
            </a:r>
            <a:r>
              <a:rPr lang="en-GB" dirty="0" err="1"/>
              <a:t>Runge</a:t>
            </a:r>
            <a:r>
              <a:rPr lang="en-GB" dirty="0"/>
              <a:t> </a:t>
            </a:r>
            <a:r>
              <a:rPr lang="en-GB" dirty="0" err="1"/>
              <a:t>Kutta</a:t>
            </a:r>
            <a:r>
              <a:rPr lang="en-GB" dirty="0"/>
              <a:t> as a solver and simulate the model</a:t>
            </a:r>
          </a:p>
          <a:p>
            <a:pPr marL="342900" indent="-342900">
              <a:buFont typeface="Arial" panose="020B0604020202020204" pitchFamily="34" charset="0"/>
              <a:buChar char="•"/>
            </a:pPr>
            <a:r>
              <a:rPr lang="en-GB" dirty="0"/>
              <a:t>In the “Plotting” view, plot variable </a:t>
            </a:r>
            <a:r>
              <a:rPr lang="en-GB" dirty="0" err="1"/>
              <a:t>speedSensor.w</a:t>
            </a:r>
            <a:endParaRPr lang="en-GB"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fr-FR"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2"/>
          <a:stretch>
            <a:fillRect/>
          </a:stretch>
        </p:blipFill>
        <p:spPr>
          <a:xfrm>
            <a:off x="5940152" y="86477"/>
            <a:ext cx="3122266" cy="2234446"/>
          </a:xfrm>
          <a:prstGeom prst="rect">
            <a:avLst/>
          </a:prstGeom>
        </p:spPr>
      </p:pic>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p>
        </p:txBody>
      </p:sp>
    </p:spTree>
    <p:extLst>
      <p:ext uri="{BB962C8B-B14F-4D97-AF65-F5344CB8AC3E}">
        <p14:creationId xmlns:p14="http://schemas.microsoft.com/office/powerpoint/2010/main" val="1740684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1</a:t>
            </a:r>
          </a:p>
        </p:txBody>
      </p:sp>
      <p:sp>
        <p:nvSpPr>
          <p:cNvPr id="3" name="Content Placeholder 2"/>
          <p:cNvSpPr>
            <a:spLocks noGrp="1"/>
          </p:cNvSpPr>
          <p:nvPr>
            <p:ph idx="1"/>
          </p:nvPr>
        </p:nvSpPr>
        <p:spPr/>
        <p:txBody>
          <a:bodyPr/>
          <a:lstStyle/>
          <a:p>
            <a:pPr marL="0" indent="0">
              <a:buNone/>
            </a:pPr>
            <a:r>
              <a:rPr lang="en-GB" dirty="0"/>
              <a:t>Upon launch, the Connection Editor will present the following window</a:t>
            </a:r>
          </a:p>
          <a:p>
            <a:pPr marL="0" indent="0">
              <a:buNone/>
            </a:pPr>
            <a:endParaRPr lang="en-GB"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fr-FR"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0291" y="2204864"/>
            <a:ext cx="7394748" cy="4194209"/>
          </a:xfrm>
          <a:prstGeom prst="rect">
            <a:avLst/>
          </a:prstGeom>
        </p:spPr>
      </p:pic>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3336072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2</a:t>
            </a:r>
          </a:p>
        </p:txBody>
      </p:sp>
      <p:sp>
        <p:nvSpPr>
          <p:cNvPr id="3" name="Content Placeholder 2"/>
          <p:cNvSpPr>
            <a:spLocks noGrp="1"/>
          </p:cNvSpPr>
          <p:nvPr>
            <p:ph idx="1"/>
          </p:nvPr>
        </p:nvSpPr>
        <p:spPr/>
        <p:txBody>
          <a:bodyPr/>
          <a:lstStyle/>
          <a:p>
            <a:pPr marL="0" indent="0">
              <a:buNone/>
            </a:pPr>
            <a:r>
              <a:rPr lang="en-GB" dirty="0"/>
              <a:t>Browse the Modelica library to find the </a:t>
            </a:r>
            <a:r>
              <a:rPr lang="en-GB" dirty="0" err="1"/>
              <a:t>PID_Controller</a:t>
            </a:r>
            <a:r>
              <a:rPr lang="en-GB" dirty="0"/>
              <a:t> and open it</a:t>
            </a:r>
          </a:p>
          <a:p>
            <a:pPr marL="0" indent="0">
              <a:buNone/>
            </a:pPr>
            <a:endParaRPr lang="en-GB"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fr-FR" sz="1800" b="0" i="0" u="none" strike="noStrike" kern="0" cap="none" spc="0" normalizeH="0" baseline="0" noProof="0" dirty="0">
              <a:ln>
                <a:noFill/>
              </a:ln>
              <a:solidFill>
                <a:sysClr val="windowText" lastClr="000000"/>
              </a:solidFill>
              <a:effectLst/>
              <a:uLnTx/>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138363"/>
            <a:ext cx="2286000" cy="3987800"/>
          </a:xfrm>
          <a:prstGeom prst="rect">
            <a:avLst/>
          </a:prstGeom>
        </p:spPr>
      </p:pic>
      <p:cxnSp>
        <p:nvCxnSpPr>
          <p:cNvPr id="9" name="Straight Arrow Connector 8"/>
          <p:cNvCxnSpPr/>
          <p:nvPr/>
        </p:nvCxnSpPr>
        <p:spPr>
          <a:xfrm flipH="1">
            <a:off x="5302424" y="3645024"/>
            <a:ext cx="1250776"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569088" y="3321858"/>
            <a:ext cx="1691208" cy="64633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ysClr val="windowText" lastClr="000000"/>
                </a:solidFill>
                <a:effectLst/>
                <a:uLnTx/>
                <a:uFillTx/>
              </a:rPr>
              <a:t>Double-click to open</a:t>
            </a:r>
            <a:endParaRPr kumimoji="0" lang="en-GB" sz="1800" b="0" i="0" u="none" strike="noStrike" kern="0" cap="none" spc="0" normalizeH="0" baseline="0" noProof="0" dirty="0">
              <a:ln>
                <a:noFill/>
              </a:ln>
              <a:solidFill>
                <a:sysClr val="windowText" lastClr="000000"/>
              </a:solidFill>
              <a:effectLst/>
              <a:uLnTx/>
              <a:uFillTx/>
            </a:endParaRPr>
          </a:p>
        </p:txBody>
      </p:sp>
      <p:sp>
        <p:nvSpPr>
          <p:cNvPr id="5" name="Date Placeholder 4"/>
          <p:cNvSpPr>
            <a:spLocks noGrp="1"/>
          </p:cNvSpPr>
          <p:nvPr>
            <p:ph type="dt" sz="half" idx="10"/>
          </p:nvPr>
        </p:nvSpPr>
        <p:spPr/>
        <p:txBody>
          <a:bodyPr/>
          <a:lstStyle/>
          <a:p>
            <a:r>
              <a:rPr lang="sv-SE"/>
              <a:t>2016-11-20</a:t>
            </a:r>
          </a:p>
        </p:txBody>
      </p:sp>
      <p:sp>
        <p:nvSpPr>
          <p:cNvPr id="6" name="Footer Placeholder 5"/>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3420995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3</a:t>
            </a:r>
          </a:p>
        </p:txBody>
      </p:sp>
      <p:sp>
        <p:nvSpPr>
          <p:cNvPr id="3" name="Content Placeholder 2"/>
          <p:cNvSpPr>
            <a:spLocks noGrp="1"/>
          </p:cNvSpPr>
          <p:nvPr>
            <p:ph idx="1"/>
          </p:nvPr>
        </p:nvSpPr>
        <p:spPr/>
        <p:txBody>
          <a:bodyPr/>
          <a:lstStyle/>
          <a:p>
            <a:r>
              <a:rPr lang="en-GB" dirty="0"/>
              <a:t>Simulation settings are accessed on the toolbar:</a:t>
            </a:r>
          </a:p>
          <a:p>
            <a:endParaRPr lang="en-GB" dirty="0"/>
          </a:p>
          <a:p>
            <a:endParaRPr lang="en-GB" dirty="0"/>
          </a:p>
          <a:p>
            <a:endParaRPr lang="en-GB" dirty="0"/>
          </a:p>
          <a:p>
            <a:r>
              <a:rPr lang="en-GB" dirty="0"/>
              <a:t>Adjust the settings to match the followings :</a:t>
            </a:r>
          </a:p>
          <a:p>
            <a:endParaRPr lang="en-GB" dirty="0"/>
          </a:p>
          <a:p>
            <a:r>
              <a:rPr lang="en-GB" dirty="0"/>
              <a:t>Click on </a:t>
            </a:r>
            <a:r>
              <a:rPr lang="en-GB" b="1" dirty="0"/>
              <a:t>Simulate </a:t>
            </a:r>
            <a:r>
              <a:rPr lang="en-GB" dirty="0"/>
              <a:t>to launch the simulation</a:t>
            </a:r>
            <a:endParaRPr lang="en-GB" b="1" dirty="0"/>
          </a:p>
          <a:p>
            <a:pPr marL="0" indent="0">
              <a:buNone/>
            </a:pPr>
            <a:endParaRPr lang="en-GB"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fr-FR" sz="1800" b="0" i="0" u="none" strike="noStrike" kern="0" cap="none" spc="0" normalizeH="0" baseline="0" noProof="0" dirty="0">
              <a:ln>
                <a:noFill/>
              </a:ln>
              <a:solidFill>
                <a:sysClr val="windowText" lastClr="000000"/>
              </a:solidFill>
              <a:effectLst/>
              <a:uLnTx/>
              <a:uFillTx/>
            </a:endParaRPr>
          </a:p>
        </p:txBody>
      </p:sp>
      <p:cxnSp>
        <p:nvCxnSpPr>
          <p:cNvPr id="9" name="Straight Arrow Connector 8"/>
          <p:cNvCxnSpPr/>
          <p:nvPr/>
        </p:nvCxnSpPr>
        <p:spPr>
          <a:xfrm flipV="1">
            <a:off x="6109888" y="2348881"/>
            <a:ext cx="0" cy="504055"/>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0" y="2022934"/>
            <a:ext cx="7912100" cy="241300"/>
          </a:xfrm>
          <a:prstGeom prst="rect">
            <a:avLst/>
          </a:prstGeom>
        </p:spPr>
      </p:pic>
      <p:sp>
        <p:nvSpPr>
          <p:cNvPr id="11" name="Content Placeholder 2"/>
          <p:cNvSpPr txBox="1">
            <a:spLocks/>
          </p:cNvSpPr>
          <p:nvPr/>
        </p:nvSpPr>
        <p:spPr>
          <a:xfrm>
            <a:off x="457200" y="2636912"/>
            <a:ext cx="8229600" cy="4084563"/>
          </a:xfrm>
          <a:prstGeom prst="rect">
            <a:avLst/>
          </a:prstGeom>
        </p:spPr>
        <p:txBody>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Geneva" charset="-128"/>
                <a:cs typeface="Geneva"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Geneva" charset="-128"/>
                <a:cs typeface="Geneva"/>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Geneva" charset="-128"/>
                <a:cs typeface="Geneva"/>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pitchFamily="34" charset="0"/>
              <a:buNone/>
              <a:tabLst/>
              <a:defRPr/>
            </a:pPr>
            <a:endParaRPr kumimoji="0" lang="en-GB" sz="2000" b="0" i="0" u="none" strike="noStrike" kern="1200" cap="none" spc="0" normalizeH="0" baseline="0" noProof="0" dirty="0">
              <a:ln>
                <a:noFill/>
              </a:ln>
              <a:solidFill>
                <a:schemeClr val="tx1"/>
              </a:solidFill>
              <a:effectLst/>
              <a:uLnTx/>
              <a:uFillTx/>
              <a:latin typeface="+mn-lt"/>
              <a:ea typeface="Geneva" charset="-128"/>
              <a:cs typeface="Geneva" charset="-128"/>
            </a:endParaRPr>
          </a:p>
        </p:txBody>
      </p:sp>
      <p:sp>
        <p:nvSpPr>
          <p:cNvPr id="12" name="Rectangle 11"/>
          <p:cNvSpPr/>
          <p:nvPr/>
        </p:nvSpPr>
        <p:spPr>
          <a:xfrm>
            <a:off x="6001876" y="2022934"/>
            <a:ext cx="216024" cy="2413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10" name="Group 9"/>
          <p:cNvGrpSpPr/>
          <p:nvPr/>
        </p:nvGrpSpPr>
        <p:grpSpPr>
          <a:xfrm>
            <a:off x="5436096" y="3055181"/>
            <a:ext cx="3536104" cy="3685976"/>
            <a:chOff x="2681796" y="2132856"/>
            <a:chExt cx="4086448" cy="4406056"/>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1796" y="2132856"/>
              <a:ext cx="3979664" cy="4406056"/>
            </a:xfrm>
            <a:prstGeom prst="rect">
              <a:avLst/>
            </a:prstGeom>
          </p:spPr>
        </p:pic>
        <p:cxnSp>
          <p:nvCxnSpPr>
            <p:cNvPr id="14" name="Straight Arrow Connector 13"/>
            <p:cNvCxnSpPr/>
            <p:nvPr/>
          </p:nvCxnSpPr>
          <p:spPr>
            <a:xfrm flipH="1">
              <a:off x="3995936" y="3789040"/>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796136" y="6324101"/>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3570357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4a</a:t>
            </a:r>
          </a:p>
        </p:txBody>
      </p:sp>
      <p:sp>
        <p:nvSpPr>
          <p:cNvPr id="3" name="Content Placeholder 2"/>
          <p:cNvSpPr>
            <a:spLocks noGrp="1"/>
          </p:cNvSpPr>
          <p:nvPr>
            <p:ph idx="1"/>
          </p:nvPr>
        </p:nvSpPr>
        <p:spPr/>
        <p:txBody>
          <a:bodyPr/>
          <a:lstStyle/>
          <a:p>
            <a:pPr marL="0" indent="0">
              <a:buNone/>
            </a:pPr>
            <a:r>
              <a:rPr lang="en-GB" dirty="0"/>
              <a:t>Once the simulation is completed (100 %):</a:t>
            </a:r>
            <a:br>
              <a:rPr lang="en-GB" dirty="0"/>
            </a:b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342900" indent="-342900">
              <a:buFont typeface="Arial" panose="020B0604020202020204" pitchFamily="34" charset="0"/>
              <a:buChar char="•"/>
            </a:pPr>
            <a:r>
              <a:rPr lang="en-GB" dirty="0"/>
              <a:t>Access the plotting facility by clicking on the </a:t>
            </a:r>
            <a:r>
              <a:rPr lang="en-GB" b="1" dirty="0"/>
              <a:t>Plotting </a:t>
            </a:r>
            <a:r>
              <a:rPr lang="en-GB" dirty="0"/>
              <a:t>tab in the lower right corner of the screen</a:t>
            </a: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fr-FR"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283" y="4206360"/>
            <a:ext cx="3937000" cy="1854200"/>
          </a:xfrm>
          <a:prstGeom prst="rect">
            <a:avLst/>
          </a:prstGeom>
        </p:spPr>
      </p:pic>
      <p:cxnSp>
        <p:nvCxnSpPr>
          <p:cNvPr id="9" name="Straight Arrow Connector 8"/>
          <p:cNvCxnSpPr/>
          <p:nvPr/>
        </p:nvCxnSpPr>
        <p:spPr>
          <a:xfrm>
            <a:off x="7884368" y="4615680"/>
            <a:ext cx="0" cy="1035559"/>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1340768"/>
            <a:ext cx="3562210" cy="2037673"/>
          </a:xfrm>
          <a:prstGeom prst="rect">
            <a:avLst/>
          </a:prstGeom>
        </p:spPr>
      </p:pic>
      <p:sp>
        <p:nvSpPr>
          <p:cNvPr id="5" name="Date Placeholder 4"/>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3578578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4b</a:t>
            </a:r>
          </a:p>
        </p:txBody>
      </p:sp>
      <p:sp>
        <p:nvSpPr>
          <p:cNvPr id="3" name="Content Placeholder 2"/>
          <p:cNvSpPr>
            <a:spLocks noGrp="1"/>
          </p:cNvSpPr>
          <p:nvPr>
            <p:ph idx="1"/>
          </p:nvPr>
        </p:nvSpPr>
        <p:spPr/>
        <p:txBody>
          <a:bodyPr/>
          <a:lstStyle/>
          <a:p>
            <a:pPr marL="0" indent="0">
              <a:buNone/>
            </a:pPr>
            <a:r>
              <a:rPr lang="en-GB" dirty="0"/>
              <a:t>In the plotting facility, browse the variable to find the rotational speed </a:t>
            </a:r>
            <a:r>
              <a:rPr lang="en-GB" b="1" dirty="0"/>
              <a:t>w</a:t>
            </a:r>
            <a:endParaRPr lang="en-GB"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fr-FR"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083" y="2092622"/>
            <a:ext cx="2692400" cy="4406900"/>
          </a:xfrm>
          <a:prstGeom prst="rect">
            <a:avLst/>
          </a:prstGeom>
        </p:spPr>
      </p:pic>
      <p:cxnSp>
        <p:nvCxnSpPr>
          <p:cNvPr id="9" name="Straight Arrow Connector 8"/>
          <p:cNvCxnSpPr/>
          <p:nvPr/>
        </p:nvCxnSpPr>
        <p:spPr>
          <a:xfrm flipH="1">
            <a:off x="3923928" y="5733256"/>
            <a:ext cx="1296144"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3052515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Final Result</a:t>
            </a:r>
          </a:p>
        </p:txBody>
      </p:sp>
      <p:sp>
        <p:nvSpPr>
          <p:cNvPr id="3" name="Content Placeholder 2"/>
          <p:cNvSpPr>
            <a:spLocks noGrp="1"/>
          </p:cNvSpPr>
          <p:nvPr>
            <p:ph idx="1"/>
          </p:nvPr>
        </p:nvSpPr>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If your screen looks like this, you’re ready to go!</a:t>
            </a:r>
          </a:p>
          <a:p>
            <a:endParaRPr lang="en-GB"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fr-FR"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5211" y="1628800"/>
            <a:ext cx="5868144" cy="3328338"/>
          </a:xfrm>
          <a:prstGeom prst="rect">
            <a:avLst/>
          </a:prstGeom>
        </p:spPr>
      </p:pic>
      <p:sp>
        <p:nvSpPr>
          <p:cNvPr id="5" name="Date Placeholder 4"/>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2636214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sv-SE" sz="1800" b="0" i="0" u="none" strike="noStrike" kern="0" cap="none" spc="0" normalizeH="0" baseline="0" noProof="0">
              <a:ln>
                <a:noFill/>
              </a:ln>
              <a:solidFill>
                <a:sysClr val="windowText" lastClr="000000"/>
              </a:solidFill>
              <a:effectLst/>
              <a:uLnTx/>
              <a:uFillTx/>
            </a:endParaRPr>
          </a:p>
        </p:txBody>
      </p:sp>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2</a:t>
            </a:r>
          </a:p>
        </p:txBody>
      </p:sp>
      <p:sp>
        <p:nvSpPr>
          <p:cNvPr id="2" name="Date Placeholder 1"/>
          <p:cNvSpPr>
            <a:spLocks noGrp="1"/>
          </p:cNvSpPr>
          <p:nvPr>
            <p:ph type="dt" sz="half" idx="10"/>
          </p:nvPr>
        </p:nvSpPr>
        <p:spPr/>
        <p:txBody>
          <a:bodyPr/>
          <a:lstStyle/>
          <a:p>
            <a:r>
              <a:rPr lang="sv-SE"/>
              <a:t>2016-11-20</a:t>
            </a:r>
          </a:p>
        </p:txBody>
      </p:sp>
      <p:sp>
        <p:nvSpPr>
          <p:cNvPr id="3" name="Footer Placeholder 2"/>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2178307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Download OpenIPSL!</a:t>
            </a:r>
            <a:endParaRPr lang="en-US" dirty="0"/>
          </a:p>
        </p:txBody>
      </p:sp>
      <p:sp>
        <p:nvSpPr>
          <p:cNvPr id="3" name="Content Placeholder 2"/>
          <p:cNvSpPr>
            <a:spLocks noGrp="1"/>
          </p:cNvSpPr>
          <p:nvPr>
            <p:ph idx="1"/>
          </p:nvPr>
        </p:nvSpPr>
        <p:spPr/>
        <p:txBody>
          <a:bodyPr>
            <a:normAutofit lnSpcReduction="10000"/>
          </a:bodyPr>
          <a:lstStyle/>
          <a:p>
            <a:r>
              <a:rPr lang="en-US" dirty="0"/>
              <a:t>Go to our </a:t>
            </a:r>
            <a:r>
              <a:rPr lang="en-US" dirty="0" err="1"/>
              <a:t>Github</a:t>
            </a:r>
            <a:r>
              <a:rPr lang="en-US" dirty="0"/>
              <a:t> repo:</a:t>
            </a:r>
          </a:p>
          <a:p>
            <a:r>
              <a:rPr lang="en-US" sz="1800" dirty="0">
                <a:hlinkClick r:id="rId2"/>
              </a:rPr>
              <a:t>https://github.com/SmarTS-Lab/OpenIPSL/releases/tag/Tuto_PTI_Brazil_17</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A dedicated package will be prepared for the tutorial and uploaded soon. We will request you to download that package on the day of the tutorial so everybody has the same files.</a:t>
            </a:r>
            <a:br>
              <a:rPr lang="en-US" sz="1800" dirty="0"/>
            </a:br>
            <a:r>
              <a:rPr lang="en-US" sz="1800" dirty="0"/>
              <a:t>The dedicated package will also be available on a </a:t>
            </a:r>
            <a:r>
              <a:rPr lang="en-US" sz="1800" dirty="0" err="1"/>
              <a:t>usb</a:t>
            </a:r>
            <a:r>
              <a:rPr lang="en-US" sz="1800" dirty="0"/>
              <a:t> stick that we can circulate on the day of the tutorial. </a:t>
            </a:r>
          </a:p>
          <a:p>
            <a:endParaRPr lang="en-US"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sv-SE" sz="1800" b="0" i="0" u="none" strike="noStrike" kern="0" cap="none" spc="0" normalizeH="0" baseline="0" noProof="0">
              <a:ln>
                <a:noFill/>
              </a:ln>
              <a:solidFill>
                <a:sysClr val="windowText" lastClr="000000"/>
              </a:solidFill>
              <a:effectLst/>
              <a:uLnTx/>
              <a:uFillTx/>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16" name="Group 15"/>
          <p:cNvGrpSpPr/>
          <p:nvPr/>
        </p:nvGrpSpPr>
        <p:grpSpPr>
          <a:xfrm>
            <a:off x="1835696" y="2276872"/>
            <a:ext cx="5124614" cy="2095897"/>
            <a:chOff x="1634180" y="2485231"/>
            <a:chExt cx="5124614" cy="2095897"/>
          </a:xfrm>
        </p:grpSpPr>
        <p:pic>
          <p:nvPicPr>
            <p:cNvPr id="15" name="Picture 14"/>
            <p:cNvPicPr>
              <a:picLocks noChangeAspect="1"/>
            </p:cNvPicPr>
            <p:nvPr/>
          </p:nvPicPr>
          <p:blipFill>
            <a:blip r:embed="rId4"/>
            <a:stretch>
              <a:fillRect/>
            </a:stretch>
          </p:blipFill>
          <p:spPr>
            <a:xfrm>
              <a:off x="1634180" y="2485231"/>
              <a:ext cx="3810722" cy="2095897"/>
            </a:xfrm>
            <a:prstGeom prst="rect">
              <a:avLst/>
            </a:prstGeom>
          </p:spPr>
        </p:pic>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sp>
        <p:nvSpPr>
          <p:cNvPr id="6" name="Date Placeholder 5"/>
          <p:cNvSpPr>
            <a:spLocks noGrp="1"/>
          </p:cNvSpPr>
          <p:nvPr>
            <p:ph type="dt" sz="half" idx="10"/>
          </p:nvPr>
        </p:nvSpPr>
        <p:spPr/>
        <p:txBody>
          <a:bodyPr/>
          <a:lstStyle/>
          <a:p>
            <a:r>
              <a:rPr lang="sv-SE"/>
              <a:t>2016-11-20</a:t>
            </a:r>
          </a:p>
        </p:txBody>
      </p:sp>
      <p:sp>
        <p:nvSpPr>
          <p:cNvPr id="9" name="Footer Placeholder 8"/>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147005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340423"/>
            <a:ext cx="6935788" cy="668338"/>
          </a:xfrm>
        </p:spPr>
        <p:txBody>
          <a:bodyPr/>
          <a:lstStyle/>
          <a:p>
            <a:r>
              <a:rPr lang="en-US" dirty="0"/>
              <a:t>Library introduction</a:t>
            </a:r>
          </a:p>
        </p:txBody>
      </p:sp>
      <p:sp>
        <p:nvSpPr>
          <p:cNvPr id="4" name="Slide Number Placeholder 3"/>
          <p:cNvSpPr>
            <a:spLocks noGrp="1"/>
          </p:cNvSpPr>
          <p:nvPr>
            <p:ph type="sldNum" sz="quarter" idx="12"/>
          </p:nvPr>
        </p:nvSpPr>
        <p:spPr/>
        <p:txBody>
          <a:bodyPr/>
          <a:lstStyle/>
          <a:p>
            <a:pPr>
              <a:defRPr/>
            </a:pPr>
            <a:fld id="{440EDFD1-B7BF-467C-97A6-8BB3B0D76BCB}" type="slidenum">
              <a:rPr lang="en-US" smtClean="0"/>
              <a:pPr>
                <a:defRPr/>
              </a:pPr>
              <a:t>8</a:t>
            </a:fld>
            <a:endParaRPr lang="en-US" dirty="0"/>
          </a:p>
        </p:txBody>
      </p:sp>
      <p:sp>
        <p:nvSpPr>
          <p:cNvPr id="8" name="TextBox 7"/>
          <p:cNvSpPr txBox="1"/>
          <p:nvPr/>
        </p:nvSpPr>
        <p:spPr>
          <a:xfrm>
            <a:off x="323527" y="1542582"/>
            <a:ext cx="6840761" cy="5201424"/>
          </a:xfrm>
          <a:prstGeom prst="rect">
            <a:avLst/>
          </a:prstGeom>
          <a:noFill/>
        </p:spPr>
        <p:txBody>
          <a:bodyPr wrap="square" rtlCol="0">
            <a:spAutoFit/>
          </a:bodyPr>
          <a:lstStyle/>
          <a:p>
            <a:pPr>
              <a:spcBef>
                <a:spcPts val="600"/>
              </a:spcBef>
              <a:spcAft>
                <a:spcPts val="1200"/>
              </a:spcAft>
            </a:pPr>
            <a:r>
              <a:rPr lang="en-US" b="1" dirty="0" err="1"/>
              <a:t>NonElectrical</a:t>
            </a:r>
            <a:endParaRPr lang="en-US" dirty="0"/>
          </a:p>
          <a:p>
            <a:pPr marL="285750" indent="-285750">
              <a:spcBef>
                <a:spcPts val="600"/>
              </a:spcBef>
              <a:spcAft>
                <a:spcPts val="600"/>
              </a:spcAft>
              <a:buFont typeface="Arial" charset="0"/>
              <a:buChar char="•"/>
            </a:pPr>
            <a:r>
              <a:rPr lang="en-US" dirty="0"/>
              <a:t>The</a:t>
            </a:r>
            <a:r>
              <a:rPr lang="en-US" i="1" dirty="0"/>
              <a:t> </a:t>
            </a:r>
            <a:r>
              <a:rPr lang="en-US" i="1" dirty="0" err="1"/>
              <a:t>NonElectrical</a:t>
            </a:r>
            <a:r>
              <a:rPr lang="en-US" i="1" dirty="0"/>
              <a:t> </a:t>
            </a:r>
            <a:r>
              <a:rPr lang="en-US" dirty="0"/>
              <a:t>package is comprised by functions, blocks or models, which are used to build the aforementioned power system component models : Transfer functions, logical operators, etc. </a:t>
            </a:r>
          </a:p>
          <a:p>
            <a:pPr marL="285750" indent="-285750">
              <a:spcBef>
                <a:spcPts val="600"/>
              </a:spcBef>
              <a:spcAft>
                <a:spcPts val="600"/>
              </a:spcAft>
              <a:buFont typeface="Arial" charset="0"/>
              <a:buChar char="•"/>
            </a:pPr>
            <a:r>
              <a:rPr lang="en-US" dirty="0"/>
              <a:t>They perform specific operations which were not available in the Modelica Standard Library (MSL) </a:t>
            </a:r>
          </a:p>
          <a:p>
            <a:pPr>
              <a:spcBef>
                <a:spcPts val="600"/>
              </a:spcBef>
              <a:spcAft>
                <a:spcPts val="1200"/>
              </a:spcAft>
            </a:pPr>
            <a:r>
              <a:rPr lang="en-US" b="1" dirty="0"/>
              <a:t>Connectors</a:t>
            </a:r>
          </a:p>
          <a:p>
            <a:pPr marL="285750" indent="-285750">
              <a:spcBef>
                <a:spcPts val="600"/>
              </a:spcBef>
              <a:spcAft>
                <a:spcPts val="1200"/>
              </a:spcAft>
              <a:buFont typeface="Arial" charset="0"/>
              <a:buChar char="•"/>
            </a:pPr>
            <a:r>
              <a:rPr lang="en-US" dirty="0"/>
              <a:t>The </a:t>
            </a:r>
            <a:r>
              <a:rPr lang="en-US" i="1" dirty="0"/>
              <a:t>Connectors</a:t>
            </a:r>
            <a:r>
              <a:rPr lang="en-US" dirty="0"/>
              <a:t> package contains a set of specifically developed Modelica connectors to harmonize the models in this library ( e.g. </a:t>
            </a:r>
            <a:r>
              <a:rPr lang="en-US" i="1" dirty="0" err="1"/>
              <a:t>PwPin</a:t>
            </a:r>
            <a:r>
              <a:rPr lang="en-US" dirty="0"/>
              <a:t> a connector, which contains voltage and current quantities in phasor representation)</a:t>
            </a:r>
          </a:p>
          <a:p>
            <a:pPr>
              <a:spcBef>
                <a:spcPts val="600"/>
              </a:spcBef>
              <a:spcAft>
                <a:spcPts val="1200"/>
              </a:spcAft>
            </a:pPr>
            <a:endParaRPr lang="en-US" b="1" dirty="0"/>
          </a:p>
          <a:p>
            <a:pPr marL="285750" indent="-285750">
              <a:spcBef>
                <a:spcPts val="600"/>
              </a:spcBef>
              <a:spcAft>
                <a:spcPts val="1200"/>
              </a:spcAft>
              <a:buFont typeface="Arial" panose="020B0604020202020204" pitchFamily="34" charset="0"/>
              <a:buChar char="•"/>
            </a:pPr>
            <a:endParaRPr lang="en-US" b="1" dirty="0"/>
          </a:p>
        </p:txBody>
      </p:sp>
      <p:grpSp>
        <p:nvGrpSpPr>
          <p:cNvPr id="6" name="Group 5"/>
          <p:cNvGrpSpPr>
            <a:grpSpLocks noChangeAspect="1"/>
          </p:cNvGrpSpPr>
          <p:nvPr/>
        </p:nvGrpSpPr>
        <p:grpSpPr>
          <a:xfrm>
            <a:off x="7020272" y="1542582"/>
            <a:ext cx="1944216" cy="2500762"/>
            <a:chOff x="6516216" y="2441595"/>
            <a:chExt cx="1033601" cy="1329477"/>
          </a:xfrm>
        </p:grpSpPr>
        <p:pic>
          <p:nvPicPr>
            <p:cNvPr id="3" name="Picture 2"/>
            <p:cNvPicPr>
              <a:picLocks noChangeAspect="1"/>
            </p:cNvPicPr>
            <p:nvPr/>
          </p:nvPicPr>
          <p:blipFill>
            <a:blip r:embed="rId3"/>
            <a:stretch>
              <a:fillRect/>
            </a:stretch>
          </p:blipFill>
          <p:spPr>
            <a:xfrm>
              <a:off x="6516216" y="2441595"/>
              <a:ext cx="1025394" cy="1329477"/>
            </a:xfrm>
            <a:prstGeom prst="rect">
              <a:avLst/>
            </a:prstGeom>
          </p:spPr>
        </p:pic>
        <p:sp>
          <p:nvSpPr>
            <p:cNvPr id="9" name="Rectangle 8"/>
            <p:cNvSpPr/>
            <p:nvPr/>
          </p:nvSpPr>
          <p:spPr>
            <a:xfrm>
              <a:off x="6665495" y="3019926"/>
              <a:ext cx="884322" cy="60157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7" name="Date Placeholder 6"/>
          <p:cNvSpPr>
            <a:spLocks noGrp="1"/>
          </p:cNvSpPr>
          <p:nvPr>
            <p:ph type="dt" sz="half" idx="10"/>
          </p:nvPr>
        </p:nvSpPr>
        <p:spPr/>
        <p:txBody>
          <a:bodyPr/>
          <a:lstStyle/>
          <a:p>
            <a:r>
              <a:rPr lang="sv-SE"/>
              <a:t>2016-11-20</a:t>
            </a:r>
          </a:p>
        </p:txBody>
      </p:sp>
      <p:sp>
        <p:nvSpPr>
          <p:cNvPr id="10" name="Footer Placeholder 9"/>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21253174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External libraries, such as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t>
            </a:r>
            <a:r>
              <a:rPr lang="en-US" b="1" dirty="0" err="1"/>
              <a:t>OpenIPSL</a:t>
            </a:r>
            <a:r>
              <a:rPr lang="en-US" b="1" dirty="0"/>
              <a:t> </a:t>
            </a:r>
            <a:r>
              <a:rPr lang="en-US" dirty="0"/>
              <a:t>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sv-SE"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p:cNvPicPr>
            <a:picLocks noChangeAspect="1"/>
          </p:cNvPicPr>
          <p:nvPr/>
        </p:nvPicPr>
        <p:blipFill>
          <a:blip r:embed="rId2"/>
          <a:stretch>
            <a:fillRect/>
          </a:stretch>
        </p:blipFill>
        <p:spPr>
          <a:xfrm>
            <a:off x="6678800" y="4064507"/>
            <a:ext cx="1565608" cy="2676861"/>
          </a:xfrm>
          <a:prstGeom prst="rect">
            <a:avLst/>
          </a:prstGeom>
        </p:spPr>
      </p:pic>
      <p:pic>
        <p:nvPicPr>
          <p:cNvPr id="7" name="Picture 6"/>
          <p:cNvPicPr>
            <a:picLocks noChangeAspect="1"/>
          </p:cNvPicPr>
          <p:nvPr/>
        </p:nvPicPr>
        <p:blipFill>
          <a:blip r:embed="rId3"/>
          <a:stretch>
            <a:fillRect/>
          </a:stretch>
        </p:blipFill>
        <p:spPr>
          <a:xfrm>
            <a:off x="925053" y="4108824"/>
            <a:ext cx="4883110" cy="2183836"/>
          </a:xfrm>
          <a:prstGeom prst="rect">
            <a:avLst/>
          </a:prstGeom>
        </p:spPr>
      </p:pic>
      <p:cxnSp>
        <p:nvCxnSpPr>
          <p:cNvPr id="12" name="Straight Arrow Connector 11"/>
          <p:cNvCxnSpPr/>
          <p:nvPr/>
        </p:nvCxnSpPr>
        <p:spPr>
          <a:xfrm flipV="1">
            <a:off x="2699792" y="5661037"/>
            <a:ext cx="4104456" cy="146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r>
              <a:rPr lang="sv-SE"/>
              <a:t>2016-11-20</a:t>
            </a:r>
          </a:p>
        </p:txBody>
      </p:sp>
      <p:sp>
        <p:nvSpPr>
          <p:cNvPr id="8" name="Footer Placeholder 7"/>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2840412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an Example: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/Application Examples/</a:t>
            </a:r>
            <a:r>
              <a:rPr lang="en-US" b="1" dirty="0" err="1"/>
              <a:t>KundurSMIB</a:t>
            </a:r>
            <a:r>
              <a:rPr lang="en-US" dirty="0"/>
              <a:t> 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sv-SE"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p:cNvPicPr>
            <a:picLocks noChangeAspect="1"/>
          </p:cNvPicPr>
          <p:nvPr/>
        </p:nvPicPr>
        <p:blipFill>
          <a:blip r:embed="rId2"/>
          <a:stretch>
            <a:fillRect/>
          </a:stretch>
        </p:blipFill>
        <p:spPr>
          <a:xfrm>
            <a:off x="633241" y="3772089"/>
            <a:ext cx="5227396" cy="2105183"/>
          </a:xfrm>
          <a:prstGeom prst="rect">
            <a:avLst/>
          </a:prstGeom>
        </p:spPr>
      </p:pic>
      <p:pic>
        <p:nvPicPr>
          <p:cNvPr id="8" name="Picture 7"/>
          <p:cNvPicPr>
            <a:picLocks noChangeAspect="1"/>
          </p:cNvPicPr>
          <p:nvPr/>
        </p:nvPicPr>
        <p:blipFill>
          <a:blip r:embed="rId3"/>
          <a:stretch>
            <a:fillRect/>
          </a:stretch>
        </p:blipFill>
        <p:spPr>
          <a:xfrm>
            <a:off x="6516216" y="3167571"/>
            <a:ext cx="1785646" cy="3174481"/>
          </a:xfrm>
          <a:prstGeom prst="rect">
            <a:avLst/>
          </a:prstGeom>
        </p:spPr>
      </p:pic>
      <p:cxnSp>
        <p:nvCxnSpPr>
          <p:cNvPr id="12" name="Straight Arrow Connector 11"/>
          <p:cNvCxnSpPr/>
          <p:nvPr/>
        </p:nvCxnSpPr>
        <p:spPr>
          <a:xfrm>
            <a:off x="2123728" y="4754811"/>
            <a:ext cx="4500362" cy="4743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700087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that it simulates</a:t>
            </a: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sv-SE"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Click on “SMIB”, “Simulation Setup” and “Simulate”</a:t>
            </a: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285288"/>
            <a:ext cx="7020272" cy="42060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573" y="1656289"/>
            <a:ext cx="2829705" cy="5062985"/>
          </a:xfrm>
          <a:prstGeom prst="rect">
            <a:avLst/>
          </a:prstGeom>
        </p:spPr>
      </p:pic>
      <p:sp>
        <p:nvSpPr>
          <p:cNvPr id="10" name="Rounded Rectangle 9"/>
          <p:cNvSpPr/>
          <p:nvPr/>
        </p:nvSpPr>
        <p:spPr>
          <a:xfrm>
            <a:off x="5354964" y="2279796"/>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ounded Rectangle 10"/>
          <p:cNvSpPr/>
          <p:nvPr/>
        </p:nvSpPr>
        <p:spPr>
          <a:xfrm>
            <a:off x="3510926" y="2815917"/>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sp>
        <p:nvSpPr>
          <p:cNvPr id="13" name="Rounded Rectangle 12"/>
          <p:cNvSpPr/>
          <p:nvPr/>
        </p:nvSpPr>
        <p:spPr>
          <a:xfrm>
            <a:off x="8099611" y="6331881"/>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ounded Rectangle 13"/>
          <p:cNvSpPr/>
          <p:nvPr/>
        </p:nvSpPr>
        <p:spPr>
          <a:xfrm>
            <a:off x="6255573" y="5850170"/>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29670565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results</a:t>
            </a: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sv-SE"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Click on “Plotting”, scroll to “B1” and select “V”</a:t>
            </a: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9006" y="2187567"/>
            <a:ext cx="7236296" cy="4303733"/>
          </a:xfrm>
          <a:prstGeom prst="rect">
            <a:avLst/>
          </a:prstGeom>
        </p:spPr>
      </p:pic>
      <p:sp>
        <p:nvSpPr>
          <p:cNvPr id="3" name="Date Placeholder 2"/>
          <p:cNvSpPr>
            <a:spLocks noGrp="1"/>
          </p:cNvSpPr>
          <p:nvPr>
            <p:ph type="dt" sz="half" idx="10"/>
          </p:nvPr>
        </p:nvSpPr>
        <p:spPr/>
        <p:txBody>
          <a:bodyPr/>
          <a:lstStyle/>
          <a:p>
            <a:r>
              <a:rPr lang="sv-SE"/>
              <a:t>2016-11-20</a:t>
            </a:r>
          </a:p>
        </p:txBody>
      </p:sp>
      <p:sp>
        <p:nvSpPr>
          <p:cNvPr id="5" name="Footer Placeholder 4"/>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120230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Finally, take a look a our documentation!</a:t>
            </a:r>
          </a:p>
        </p:txBody>
      </p:sp>
      <p:sp>
        <p:nvSpPr>
          <p:cNvPr id="3" name="Content Placeholder 2"/>
          <p:cNvSpPr>
            <a:spLocks noGrp="1"/>
          </p:cNvSpPr>
          <p:nvPr>
            <p:ph idx="1"/>
          </p:nvPr>
        </p:nvSpPr>
        <p:spPr>
          <a:xfrm>
            <a:off x="539552" y="1484784"/>
            <a:ext cx="6935788" cy="3603625"/>
          </a:xfrm>
        </p:spPr>
        <p:txBody>
          <a:bodyPr/>
          <a:lstStyle/>
          <a:p>
            <a:r>
              <a:rPr lang="en-US" dirty="0"/>
              <a:t>Go to: </a:t>
            </a:r>
            <a:r>
              <a:rPr lang="en-US" dirty="0">
                <a:hlinkClick r:id="rId2"/>
              </a:rPr>
              <a:t>http://openipsl.readthedocs.io/en/latest/index.html</a:t>
            </a: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sv-SE" sz="1800" b="0" i="0" u="none" strike="noStrike" kern="0" cap="none" spc="0" normalizeH="0" baseline="0" noProof="0">
              <a:ln>
                <a:noFill/>
              </a:ln>
              <a:solidFill>
                <a:sysClr val="windowText" lastClr="000000"/>
              </a:solidFill>
              <a:effectLst/>
              <a:uLnTx/>
              <a:uFillTx/>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1" y="2132856"/>
            <a:ext cx="5184577" cy="3704119"/>
          </a:xfrm>
          <a:prstGeom prst="rect">
            <a:avLst/>
          </a:prstGeom>
        </p:spPr>
      </p:pic>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32233740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a:xfrm>
            <a:off x="2699792" y="896892"/>
            <a:ext cx="4680520" cy="956370"/>
          </a:xfrm>
        </p:spPr>
        <p:txBody>
          <a:bodyPr/>
          <a:lstStyle/>
          <a:p>
            <a:r>
              <a:rPr lang="en-GB" sz="3600" dirty="0"/>
              <a:t>You are ready!</a:t>
            </a:r>
            <a:br>
              <a:rPr lang="en-GB" sz="3600" dirty="0"/>
            </a:br>
            <a:r>
              <a:rPr lang="en-GB" sz="2800" b="0" dirty="0">
                <a:solidFill>
                  <a:schemeClr val="bg1">
                    <a:lumMod val="50000"/>
                  </a:schemeClr>
                </a:solidFill>
              </a:rPr>
              <a:t>See you for the workshop</a:t>
            </a: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0EDFD1-B7BF-467C-97A6-8BB3B0D76BCB}"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fr-FR" sz="18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2"/>
          <a:stretch>
            <a:fillRect/>
          </a:stretch>
        </p:blipFill>
        <p:spPr>
          <a:xfrm>
            <a:off x="2843808" y="1844824"/>
            <a:ext cx="3528392" cy="3528392"/>
          </a:xfrm>
          <a:prstGeom prst="rect">
            <a:avLst/>
          </a:prstGeom>
        </p:spPr>
      </p:pic>
      <p:sp>
        <p:nvSpPr>
          <p:cNvPr id="3" name="Date Placeholder 2"/>
          <p:cNvSpPr>
            <a:spLocks noGrp="1"/>
          </p:cNvSpPr>
          <p:nvPr>
            <p:ph type="dt" sz="half" idx="10"/>
          </p:nvPr>
        </p:nvSpPr>
        <p:spPr/>
        <p:txBody>
          <a:bodyPr/>
          <a:lstStyle/>
          <a:p>
            <a:r>
              <a:rPr lang="sv-SE"/>
              <a:t>2016-11-20</a:t>
            </a:r>
          </a:p>
        </p:txBody>
      </p:sp>
      <p:sp>
        <p:nvSpPr>
          <p:cNvPr id="5" name="Footer Placeholder 4"/>
          <p:cNvSpPr>
            <a:spLocks noGrp="1"/>
          </p:cNvSpPr>
          <p:nvPr>
            <p:ph type="ftr" sz="quarter" idx="11"/>
          </p:nvPr>
        </p:nvSpPr>
        <p:spPr/>
        <p:txBody>
          <a:bodyPr/>
          <a:lstStyle/>
          <a:p>
            <a:r>
              <a:rPr lang="sv-SE"/>
              <a:t>OpenIPSL Tutorial</a:t>
            </a:r>
            <a:endParaRPr lang="sv-SE" dirty="0"/>
          </a:p>
        </p:txBody>
      </p:sp>
    </p:spTree>
    <p:extLst>
      <p:ext uri="{BB962C8B-B14F-4D97-AF65-F5344CB8AC3E}">
        <p14:creationId xmlns:p14="http://schemas.microsoft.com/office/powerpoint/2010/main" val="4099134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4" name="Slide Number Placeholder 3"/>
          <p:cNvSpPr>
            <a:spLocks noGrp="1"/>
          </p:cNvSpPr>
          <p:nvPr>
            <p:ph type="sldNum" sz="quarter" idx="11"/>
          </p:nvPr>
        </p:nvSpPr>
        <p:spPr/>
        <p:txBody>
          <a:bodyPr/>
          <a:lstStyle/>
          <a:p>
            <a:fld id="{440EDFD1-B7BF-467C-97A6-8BB3B0D76BCB}" type="slidenum">
              <a:rPr lang="en-US" smtClean="0"/>
              <a:pPr/>
              <a:t>9</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Examples</a:t>
            </a:r>
          </a:p>
        </p:txBody>
      </p:sp>
      <p:sp>
        <p:nvSpPr>
          <p:cNvPr id="8" name="TextBox 7"/>
          <p:cNvSpPr txBox="1"/>
          <p:nvPr/>
        </p:nvSpPr>
        <p:spPr>
          <a:xfrm>
            <a:off x="457200" y="1786970"/>
            <a:ext cx="5482952" cy="2769989"/>
          </a:xfrm>
          <a:prstGeom prst="rect">
            <a:avLst/>
          </a:prstGeom>
          <a:noFill/>
        </p:spPr>
        <p:txBody>
          <a:bodyPr wrap="square" rtlCol="0">
            <a:spAutoFit/>
          </a:bodyPr>
          <a:lstStyle/>
          <a:p>
            <a:pPr marL="285750" indent="-285750">
              <a:spcBef>
                <a:spcPts val="600"/>
              </a:spcBef>
              <a:spcAft>
                <a:spcPts val="1200"/>
              </a:spcAft>
              <a:buFont typeface="Arial" charset="0"/>
              <a:buChar char="•"/>
            </a:pPr>
            <a:r>
              <a:rPr lang="en-US" dirty="0"/>
              <a:t>In this workshop, the </a:t>
            </a:r>
            <a:r>
              <a:rPr lang="en-US" i="1" dirty="0"/>
              <a:t>Tutorial </a:t>
            </a:r>
            <a:r>
              <a:rPr lang="en-US" dirty="0"/>
              <a:t>package will be used to showcase the possibilities of the library</a:t>
            </a:r>
          </a:p>
          <a:p>
            <a:pPr marL="285750" indent="-285750">
              <a:spcBef>
                <a:spcPts val="600"/>
              </a:spcBef>
              <a:spcAft>
                <a:spcPts val="1200"/>
              </a:spcAft>
              <a:buFont typeface="Arial" charset="0"/>
              <a:buChar char="•"/>
            </a:pPr>
            <a:r>
              <a:rPr lang="en-US" dirty="0"/>
              <a:t>In the packages </a:t>
            </a:r>
            <a:r>
              <a:rPr lang="en-US" i="1" dirty="0"/>
              <a:t>Example_1, Example_2 </a:t>
            </a:r>
            <a:r>
              <a:rPr lang="en-US" dirty="0"/>
              <a:t>and </a:t>
            </a:r>
            <a:r>
              <a:rPr lang="en-US" i="1" dirty="0"/>
              <a:t>Example_3</a:t>
            </a:r>
            <a:r>
              <a:rPr lang="en-US" dirty="0"/>
              <a:t> prepared use cases can be found where steps to build the models are described</a:t>
            </a:r>
          </a:p>
          <a:p>
            <a:pPr marL="285750" indent="-285750">
              <a:spcBef>
                <a:spcPts val="600"/>
              </a:spcBef>
              <a:spcAft>
                <a:spcPts val="1200"/>
              </a:spcAft>
              <a:buFont typeface="Arial" charset="0"/>
              <a:buChar char="•"/>
            </a:pPr>
            <a:r>
              <a:rPr lang="en-US" dirty="0"/>
              <a:t>Package </a:t>
            </a:r>
            <a:r>
              <a:rPr lang="en-US" i="1" dirty="0" err="1"/>
              <a:t>Working_Examples</a:t>
            </a:r>
            <a:r>
              <a:rPr lang="en-US" dirty="0"/>
              <a:t> and corresponding sub-packages will be used by attendees of the workshop to create use cases on their own </a:t>
            </a:r>
          </a:p>
        </p:txBody>
      </p:sp>
      <p:pic>
        <p:nvPicPr>
          <p:cNvPr id="3" name="Picture 2"/>
          <p:cNvPicPr>
            <a:picLocks noChangeAspect="1"/>
          </p:cNvPicPr>
          <p:nvPr/>
        </p:nvPicPr>
        <p:blipFill>
          <a:blip r:embed="rId3"/>
          <a:stretch>
            <a:fillRect/>
          </a:stretch>
        </p:blipFill>
        <p:spPr>
          <a:xfrm>
            <a:off x="6472015" y="1786970"/>
            <a:ext cx="2232248" cy="2641493"/>
          </a:xfrm>
          <a:prstGeom prst="rect">
            <a:avLst/>
          </a:prstGeom>
        </p:spPr>
      </p:pic>
      <p:sp>
        <p:nvSpPr>
          <p:cNvPr id="17" name="Date Placeholder 16"/>
          <p:cNvSpPr>
            <a:spLocks noGrp="1"/>
          </p:cNvSpPr>
          <p:nvPr>
            <p:ph type="dt" sz="half" idx="12"/>
          </p:nvPr>
        </p:nvSpPr>
        <p:spPr/>
        <p:txBody>
          <a:bodyPr/>
          <a:lstStyle/>
          <a:p>
            <a:r>
              <a:rPr lang="sv-SE"/>
              <a:t>2016-11-20</a:t>
            </a:r>
          </a:p>
        </p:txBody>
      </p:sp>
      <p:sp>
        <p:nvSpPr>
          <p:cNvPr id="18" name="Footer Placeholder 17"/>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273262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KTH Blue">
  <a:themeElements>
    <a:clrScheme name="KTH">
      <a:dk1>
        <a:sysClr val="windowText" lastClr="000000"/>
      </a:dk1>
      <a:lt1>
        <a:sysClr val="window" lastClr="FFFFFF"/>
      </a:lt1>
      <a:dk2>
        <a:srgbClr val="1954A6"/>
      </a:dk2>
      <a:lt2>
        <a:srgbClr val="E3E5E3"/>
      </a:lt2>
      <a:accent1>
        <a:srgbClr val="1954A6"/>
      </a:accent1>
      <a:accent2>
        <a:srgbClr val="24A0D8"/>
      </a:accent2>
      <a:accent3>
        <a:srgbClr val="B0C92B"/>
      </a:accent3>
      <a:accent4>
        <a:srgbClr val="D85497"/>
      </a:accent4>
      <a:accent5>
        <a:srgbClr val="E4363E"/>
      </a:accent5>
      <a:accent6>
        <a:srgbClr val="FAB919"/>
      </a:accent6>
      <a:hlink>
        <a:srgbClr val="0000FF"/>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KTH Blue" id="{1FC71DFB-152F-4114-9C4E-7F8DF11469D0}" vid="{0AF9820A-DE4F-41C9-89AF-3E3050E1832C}"/>
    </a:ext>
  </a:extLst>
</a:theme>
</file>

<file path=ppt/theme/theme2.xml><?xml version="1.0" encoding="utf-8"?>
<a:theme xmlns:a="http://schemas.openxmlformats.org/drawingml/2006/main" name="Template_KTH_with colours and grafs">
  <a:themeElements>
    <a:clrScheme name="Anpassat 94">
      <a:dk1>
        <a:sysClr val="windowText" lastClr="000000"/>
      </a:dk1>
      <a:lt1>
        <a:sysClr val="window" lastClr="FFFFFF"/>
      </a:lt1>
      <a:dk2>
        <a:srgbClr val="1F497D"/>
      </a:dk2>
      <a:lt2>
        <a:srgbClr val="EEECE1"/>
      </a:lt2>
      <a:accent1>
        <a:srgbClr val="1954A6"/>
      </a:accent1>
      <a:accent2>
        <a:srgbClr val="5893E5"/>
      </a:accent2>
      <a:accent3>
        <a:srgbClr val="62922E"/>
      </a:accent3>
      <a:accent4>
        <a:srgbClr val="A1D16D"/>
      </a:accent4>
      <a:accent5>
        <a:srgbClr val="9D102D"/>
      </a:accent5>
      <a:accent6>
        <a:srgbClr val="EC4769"/>
      </a:accent6>
      <a:hlink>
        <a:srgbClr val="C2C2C4"/>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KTH_PPT template blue</Template>
  <TotalTime>4309</TotalTime>
  <Words>3288</Words>
  <Application>Microsoft Office PowerPoint</Application>
  <PresentationFormat>On-screen Show (4:3)</PresentationFormat>
  <Paragraphs>898</Paragraphs>
  <Slides>85</Slides>
  <Notes>63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85</vt:i4>
      </vt:variant>
    </vt:vector>
  </HeadingPairs>
  <TitlesOfParts>
    <vt:vector size="94" baseType="lpstr">
      <vt:lpstr>Arial</vt:lpstr>
      <vt:lpstr>Calibri</vt:lpstr>
      <vt:lpstr>Cambria Math</vt:lpstr>
      <vt:lpstr>Cordia New</vt:lpstr>
      <vt:lpstr>Courier</vt:lpstr>
      <vt:lpstr>Geneva</vt:lpstr>
      <vt:lpstr>KTH Blue</vt:lpstr>
      <vt:lpstr>Template_KTH_with colours and grafs</vt:lpstr>
      <vt:lpstr>think-cell Slide</vt:lpstr>
      <vt:lpstr>OpenIPSL Tutorial A Modelica Library for Power Systems Simulation</vt:lpstr>
      <vt:lpstr>Workshop Agenda</vt:lpstr>
      <vt:lpstr>Download OpenIPSL!</vt:lpstr>
      <vt:lpstr>Load the OpenIPSL to OMEdit</vt:lpstr>
      <vt:lpstr>Load an Application Example to OMEdit</vt:lpstr>
      <vt:lpstr>Library introduction</vt:lpstr>
      <vt:lpstr>Library introduction</vt:lpstr>
      <vt:lpstr>Library introduction</vt:lpstr>
      <vt:lpstr>Library introduction</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2</vt:lpstr>
      <vt:lpstr>Example 2</vt:lpstr>
      <vt:lpstr>Example 2</vt:lpstr>
      <vt:lpstr>Example 2</vt:lpstr>
      <vt:lpstr>Example 2</vt:lpstr>
      <vt:lpstr>Example 2</vt:lpstr>
      <vt:lpstr>Example 2</vt:lpstr>
      <vt:lpstr>Example 2</vt:lpstr>
      <vt:lpstr>Example 2</vt:lpstr>
      <vt:lpstr>Example 2</vt:lpstr>
      <vt:lpstr>Example 2</vt:lpstr>
      <vt:lpstr>Example 2</vt:lpstr>
      <vt:lpstr>Example 3</vt:lpstr>
      <vt:lpstr>Example 3</vt:lpstr>
      <vt:lpstr>Example 3</vt:lpstr>
      <vt:lpstr>Example 3</vt:lpstr>
      <vt:lpstr>Example 3</vt:lpstr>
      <vt:lpstr>Questions?</vt:lpstr>
      <vt:lpstr>OpenIPSL Tutorial A Modelica Library for Power Systems Simulation</vt:lpstr>
      <vt:lpstr>Requirements</vt:lpstr>
      <vt:lpstr>Getting Started with OpenModelica and OpenIPSL</vt:lpstr>
      <vt:lpstr>PowerPoint Presentation</vt:lpstr>
      <vt:lpstr>Installation of</vt:lpstr>
      <vt:lpstr>Check of OpenModelica</vt:lpstr>
      <vt:lpstr>Check of OpenModelica – Step 1</vt:lpstr>
      <vt:lpstr>Check of OpenModelica – Step 2</vt:lpstr>
      <vt:lpstr>Check of OpenModelica – Step 3</vt:lpstr>
      <vt:lpstr>Check of OpenModelica – Step 4a</vt:lpstr>
      <vt:lpstr>Check of OpenModelica – Step 4b</vt:lpstr>
      <vt:lpstr>Check of OpenModelica – Final Result</vt:lpstr>
      <vt:lpstr>PowerPoint Presentation</vt:lpstr>
      <vt:lpstr>Download OpenIPSL!</vt:lpstr>
      <vt:lpstr>Load the OpenIPSL to OMEdit</vt:lpstr>
      <vt:lpstr>Load an Application Example to OMEdit</vt:lpstr>
      <vt:lpstr>Check that it simulates</vt:lpstr>
      <vt:lpstr>Plot the results</vt:lpstr>
      <vt:lpstr>Finally, take a look a our documentation!</vt:lpstr>
      <vt:lpstr>You are ready! See you for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OpenIPSL</dc:title>
  <dc:creator>Maxime Baudette</dc:creator>
  <cp:lastModifiedBy>Maxime Baudette</cp:lastModifiedBy>
  <cp:revision>315</cp:revision>
  <dcterms:created xsi:type="dcterms:W3CDTF">2014-11-18T14:50:55Z</dcterms:created>
  <dcterms:modified xsi:type="dcterms:W3CDTF">2016-11-14T19:08:47Z</dcterms:modified>
</cp:coreProperties>
</file>